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3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288" r:id="rId23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6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8E51-F20C-441A-98C8-1714868D46BD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31259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A54D-5605-4A5E-980B-CB5307D7C8E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3820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3211D-6B3E-460A-BFCB-F7C24381E3B9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9" y="4777961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9C4B4-A59E-48A4-8000-D1013550D0F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5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82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934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795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2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5811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8623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2162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538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3488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1655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478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494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4227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3581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392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0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519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6695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870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517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6299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9C4B4-A59E-48A4-8000-D1013550D0FF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568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65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353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453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4062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905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095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181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346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866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682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03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658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354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71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705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586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E406-6C04-4FDC-AAA7-2CB666F9CC2A}" type="datetimeFigureOut">
              <a:rPr lang="pl-PL" smtClean="0"/>
              <a:t>2019-08-08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1C7CE9-96CA-4525-A302-1D01C21032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620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ov.pl/web/finanse/wskazniki-dochodow-podatkowych-dla-poszczegolnych-jednostek-samorzadu-terytorialnego-gmin-powiatow-i-wojewodztw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kzgw.gov.pl/index.php/pl/materialy-informacyjne/programy/aktualizacja-programu-wodno-srodowiskowego-kraju" TargetMode="External"/><Relationship Id="rId4" Type="http://schemas.openxmlformats.org/officeDocument/2006/relationships/hyperlink" Target="https://bdl.stat.gov.pl/BDL/dane/podgrup/tema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dl.stat.gov.pl/BDL/dane/podgrup/tema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pPr algn="ctr"/>
            <a:endParaRPr lang="pl-PL" b="1" dirty="0">
              <a:solidFill>
                <a:schemeClr val="tx1"/>
              </a:solidFill>
            </a:endParaRPr>
          </a:p>
          <a:p>
            <a:pPr algn="ctr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Operacje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typu 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„Gospodarka wodno – ściekowa” 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ramach poddziałania „Wsparcie inwestycji związanych z tworzeniem, ulepszaniem lub rozbudową wszystkich rodzajów małej infrastruktury, w tym inwestycji w energię odnawialną i w oszczędzanie energii” objętego Programem Rozwoju Obszarów Wiejskich na lata 2014–2020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pl-PL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pl-PL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Rzeszów, sierpień 2019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92500" lnSpcReduction="1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WARUNKI PRZYZNANIA POMOCY[4]:</a:t>
            </a: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1900" b="1" dirty="0" smtClean="0">
                <a:solidFill>
                  <a:schemeClr val="tx1"/>
                </a:solidFill>
              </a:rPr>
              <a:t>9) </a:t>
            </a:r>
            <a:r>
              <a:rPr lang="pl-PL" sz="1900" b="1" dirty="0">
                <a:solidFill>
                  <a:schemeClr val="tx1"/>
                </a:solidFill>
              </a:rPr>
              <a:t>będzie realizowana poza terenem aglomeracji w rozumieniu </a:t>
            </a:r>
            <a:r>
              <a:rPr lang="pl-PL" sz="1900" b="1" dirty="0">
                <a:solidFill>
                  <a:srgbClr val="FF0000"/>
                </a:solidFill>
              </a:rPr>
              <a:t>art. </a:t>
            </a:r>
            <a:r>
              <a:rPr lang="pl-PL" sz="1900" b="1" dirty="0" smtClean="0">
                <a:solidFill>
                  <a:srgbClr val="FF0000"/>
                </a:solidFill>
              </a:rPr>
              <a:t>86 </a:t>
            </a:r>
            <a:r>
              <a:rPr lang="pl-PL" sz="1900" b="1" dirty="0">
                <a:solidFill>
                  <a:srgbClr val="FF0000"/>
                </a:solidFill>
              </a:rPr>
              <a:t>ust. </a:t>
            </a:r>
            <a:r>
              <a:rPr lang="pl-PL" sz="1900" b="1" dirty="0" smtClean="0">
                <a:solidFill>
                  <a:srgbClr val="FF0000"/>
                </a:solidFill>
              </a:rPr>
              <a:t>3 </a:t>
            </a:r>
            <a:r>
              <a:rPr lang="pl-PL" sz="1900" b="1" dirty="0">
                <a:solidFill>
                  <a:srgbClr val="FF0000"/>
                </a:solidFill>
              </a:rPr>
              <a:t>pkt 1 ustawy z dnia </a:t>
            </a:r>
            <a:r>
              <a:rPr lang="pl-PL" sz="1900" b="1" dirty="0" smtClean="0">
                <a:solidFill>
                  <a:srgbClr val="FF0000"/>
                </a:solidFill>
              </a:rPr>
              <a:t>20 </a:t>
            </a:r>
            <a:r>
              <a:rPr lang="pl-PL" sz="1900" b="1" dirty="0">
                <a:solidFill>
                  <a:srgbClr val="FF0000"/>
                </a:solidFill>
              </a:rPr>
              <a:t>lipca </a:t>
            </a:r>
            <a:r>
              <a:rPr lang="pl-PL" sz="1900" b="1" dirty="0" smtClean="0">
                <a:solidFill>
                  <a:srgbClr val="FF0000"/>
                </a:solidFill>
              </a:rPr>
              <a:t>2017 </a:t>
            </a:r>
            <a:r>
              <a:rPr lang="pl-PL" sz="1900" b="1" dirty="0">
                <a:solidFill>
                  <a:srgbClr val="FF0000"/>
                </a:solidFill>
              </a:rPr>
              <a:t>r. - Prawo wodne (Dz. U. z </a:t>
            </a:r>
            <a:r>
              <a:rPr lang="pl-PL" sz="1900" b="1" dirty="0" smtClean="0">
                <a:solidFill>
                  <a:srgbClr val="FF0000"/>
                </a:solidFill>
              </a:rPr>
              <a:t>2018 </a:t>
            </a:r>
            <a:r>
              <a:rPr lang="pl-PL" sz="1900" b="1" dirty="0">
                <a:solidFill>
                  <a:srgbClr val="FF0000"/>
                </a:solidFill>
              </a:rPr>
              <a:t>r. poz. </a:t>
            </a:r>
            <a:r>
              <a:rPr lang="pl-PL" sz="1900" b="1" dirty="0" smtClean="0">
                <a:solidFill>
                  <a:srgbClr val="FF0000"/>
                </a:solidFill>
              </a:rPr>
              <a:t>2268 oraz z 2019r. Poz. 125 i 534);</a:t>
            </a:r>
          </a:p>
          <a:p>
            <a:pPr algn="l">
              <a:buClrTx/>
            </a:pPr>
            <a:r>
              <a:rPr lang="pl-PL" sz="1900" b="1" dirty="0">
                <a:solidFill>
                  <a:schemeClr val="tx1"/>
                </a:solidFill>
              </a:rPr>
              <a:t>10) będzie realizowana zgodnie z analizą efektywności kosztowej obejmującej co najmniej dwa warianty osiągnięcia celu operacji, uwzględniając ich koszty inwestycyjne </a:t>
            </a:r>
            <a:br>
              <a:rPr lang="pl-PL" sz="1900" b="1" dirty="0">
                <a:solidFill>
                  <a:schemeClr val="tx1"/>
                </a:solidFill>
              </a:rPr>
            </a:br>
            <a:r>
              <a:rPr lang="pl-PL" sz="1900" b="1" dirty="0">
                <a:solidFill>
                  <a:schemeClr val="tx1"/>
                </a:solidFill>
              </a:rPr>
              <a:t>i eksploatacyjne;</a:t>
            </a:r>
          </a:p>
          <a:p>
            <a:pPr algn="l">
              <a:buClrTx/>
            </a:pPr>
            <a:r>
              <a:rPr lang="pl-PL" sz="1900" b="1" dirty="0">
                <a:solidFill>
                  <a:schemeClr val="tx1"/>
                </a:solidFill>
              </a:rPr>
              <a:t>11) będzie zgodna z przepisami Unii Europejskiej określającymi wymagania dotyczące oczyszczania ścieków, a w przypadku operacji dotyczących przydomowych oczyszczalni ścieków – również zgodnie z normami EN 12566 określającymi wymagania w zakresie przydomowych oczyszczalni ścieków, udostępnionymi na stronie internetowej administrowanej przez Europejski Komitet Normalizacyjny;</a:t>
            </a:r>
          </a:p>
          <a:p>
            <a:pPr algn="l">
              <a:buClrTx/>
            </a:pPr>
            <a:r>
              <a:rPr lang="pl-PL" sz="1900" b="1" dirty="0">
                <a:solidFill>
                  <a:schemeClr val="tx1"/>
                </a:solidFill>
              </a:rPr>
              <a:t>12) realizacja operacji nie jest możliwa bez udziału środków publicznych;</a:t>
            </a:r>
          </a:p>
          <a:p>
            <a:pPr algn="l">
              <a:buClrTx/>
            </a:pPr>
            <a:r>
              <a:rPr lang="pl-PL" sz="1900" b="1" dirty="0">
                <a:solidFill>
                  <a:schemeClr val="tx1"/>
                </a:solidFill>
              </a:rPr>
              <a:t>13) dla planowanej operacji wydano decyzję ostateczną o środowiskowych uwarunkowaniach, jeżeli jest wymagana.</a:t>
            </a:r>
          </a:p>
          <a:p>
            <a:pPr algn="l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10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92500" lnSpcReduction="1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KRYTERIA OCENY OPERACJI [1]:</a:t>
            </a:r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1600" b="1" dirty="0">
                <a:solidFill>
                  <a:schemeClr val="tx1"/>
                </a:solidFill>
              </a:rPr>
              <a:t>1) podstawowy dochód podatkowy gminy, w której jest planowana realizacja operacji, w przeliczeniu na 1 </a:t>
            </a:r>
            <a:r>
              <a:rPr lang="pl-PL" sz="1600" b="1" dirty="0" smtClean="0">
                <a:solidFill>
                  <a:schemeClr val="tx1"/>
                </a:solidFill>
              </a:rPr>
              <a:t>mieszkańca, obliczany </a:t>
            </a:r>
            <a:r>
              <a:rPr lang="pl-PL" sz="1600" b="1" dirty="0">
                <a:solidFill>
                  <a:schemeClr val="tx1"/>
                </a:solidFill>
              </a:rPr>
              <a:t>zgodnie z przepisami o dochodach jednostek samorządu terytorialnego, kształtuje się w roku, w którym </a:t>
            </a:r>
            <a:r>
              <a:rPr lang="pl-PL" sz="1600" b="1" dirty="0" smtClean="0">
                <a:solidFill>
                  <a:schemeClr val="tx1"/>
                </a:solidFill>
              </a:rPr>
              <a:t>nastąpiło ogłoszenie </a:t>
            </a:r>
            <a:r>
              <a:rPr lang="pl-PL" sz="1600" b="1" dirty="0">
                <a:solidFill>
                  <a:schemeClr val="tx1"/>
                </a:solidFill>
              </a:rPr>
              <a:t>o naborze, na poziomie:</a:t>
            </a:r>
          </a:p>
          <a:p>
            <a:pPr algn="l"/>
            <a:r>
              <a:rPr lang="pl-PL" sz="1600" b="1" dirty="0">
                <a:solidFill>
                  <a:schemeClr val="tx1"/>
                </a:solidFill>
              </a:rPr>
              <a:t>a) nie więcej niż 50% średniej krajowej – 4 punkty,</a:t>
            </a:r>
          </a:p>
          <a:p>
            <a:pPr algn="l"/>
            <a:r>
              <a:rPr lang="pl-PL" sz="1600" b="1" dirty="0">
                <a:solidFill>
                  <a:schemeClr val="tx1"/>
                </a:solidFill>
              </a:rPr>
              <a:t>b) powyżej 50% średniej krajowej i nie więcej niż 75% średniej krajowej – 2 punkty,</a:t>
            </a:r>
          </a:p>
          <a:p>
            <a:pPr algn="l"/>
            <a:r>
              <a:rPr lang="pl-PL" sz="1600" b="1" dirty="0">
                <a:solidFill>
                  <a:schemeClr val="tx1"/>
                </a:solidFill>
              </a:rPr>
              <a:t>c) powyżej 75% średniej krajowej i nie więcej niż 100% średniej krajowej – 1 punkt</a:t>
            </a:r>
            <a:r>
              <a:rPr lang="pl-PL" sz="16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pl-PL" sz="1600" i="1" dirty="0">
                <a:solidFill>
                  <a:srgbClr val="0070C0"/>
                </a:solidFill>
                <a:hlinkClick r:id="rId3"/>
              </a:rPr>
              <a:t>https://</a:t>
            </a:r>
            <a:r>
              <a:rPr lang="pl-PL" sz="1600" i="1" dirty="0" smtClean="0">
                <a:solidFill>
                  <a:srgbClr val="0070C0"/>
                </a:solidFill>
                <a:hlinkClick r:id="rId3"/>
              </a:rPr>
              <a:t>www.gov.pl/web/finanse/wskazniki-dochodow-podatkowych-dla-poszczegolnych-jednostek-samorzadu-terytorialnego-gmin-powiatow-i-wojewodztw</a:t>
            </a:r>
            <a:endParaRPr lang="pl-PL" sz="1600" i="1" dirty="0">
              <a:solidFill>
                <a:srgbClr val="0070C0"/>
              </a:solidFill>
            </a:endParaRPr>
          </a:p>
          <a:p>
            <a:pPr algn="l"/>
            <a:r>
              <a:rPr lang="pl-PL" sz="1600" b="1" dirty="0">
                <a:solidFill>
                  <a:schemeClr val="tx1"/>
                </a:solidFill>
              </a:rPr>
              <a:t>2) średnia stopy bezrobocia w powiecie, na którego obszarze jest planowana realizacja operacji, w okresie </a:t>
            </a:r>
            <a:r>
              <a:rPr lang="pl-PL" sz="1600" b="1" dirty="0" smtClean="0">
                <a:solidFill>
                  <a:schemeClr val="tx1"/>
                </a:solidFill>
              </a:rPr>
              <a:t>ostatnich12 </a:t>
            </a:r>
            <a:r>
              <a:rPr lang="pl-PL" sz="1600" b="1" dirty="0">
                <a:solidFill>
                  <a:schemeClr val="tx1"/>
                </a:solidFill>
              </a:rPr>
              <a:t>miesięcy poprzedzających miesiąc rozpoczęcia terminu naboru wniosków o przyznanie pomocy była wyższa </a:t>
            </a:r>
            <a:r>
              <a:rPr lang="pl-PL" sz="1600" b="1" dirty="0" smtClean="0">
                <a:solidFill>
                  <a:schemeClr val="tx1"/>
                </a:solidFill>
              </a:rPr>
              <a:t>lub równa </a:t>
            </a:r>
            <a:r>
              <a:rPr lang="pl-PL" sz="1600" b="1" dirty="0">
                <a:solidFill>
                  <a:schemeClr val="tx1"/>
                </a:solidFill>
              </a:rPr>
              <a:t>średniej krajowej stopie bezrobocia w tym okresie – 1 punkt</a:t>
            </a:r>
            <a:r>
              <a:rPr lang="pl-PL" sz="16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pl-PL" sz="1600" b="1" i="1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pl-PL" sz="1600" b="1" i="1" dirty="0" smtClean="0">
                <a:solidFill>
                  <a:srgbClr val="0070C0"/>
                </a:solidFill>
                <a:hlinkClick r:id="rId4"/>
              </a:rPr>
              <a:t>bdl.stat.gov.pl/BDL/dane/podgrup/temat</a:t>
            </a:r>
            <a:endParaRPr lang="pl-PL" sz="1600" b="1" i="1" dirty="0" smtClean="0">
              <a:solidFill>
                <a:srgbClr val="0070C0"/>
              </a:solidFill>
            </a:endParaRPr>
          </a:p>
          <a:p>
            <a:pPr algn="l"/>
            <a:r>
              <a:rPr lang="pl-PL" sz="1600" b="1" dirty="0" smtClean="0">
                <a:solidFill>
                  <a:schemeClr val="tx1"/>
                </a:solidFill>
              </a:rPr>
              <a:t>3</a:t>
            </a:r>
            <a:r>
              <a:rPr lang="pl-PL" sz="1600" b="1" dirty="0">
                <a:solidFill>
                  <a:schemeClr val="tx1"/>
                </a:solidFill>
              </a:rPr>
              <a:t>) operacja jest planowana na obszarze gminy, na którym jednolita część wód powierzchniowych jest zagrożona </a:t>
            </a:r>
            <a:r>
              <a:rPr lang="pl-PL" sz="1600" b="1" dirty="0" smtClean="0">
                <a:solidFill>
                  <a:schemeClr val="tx1"/>
                </a:solidFill>
              </a:rPr>
              <a:t>nieosiągnięciem celów </a:t>
            </a:r>
            <a:r>
              <a:rPr lang="pl-PL" sz="1600" b="1" dirty="0">
                <a:solidFill>
                  <a:schemeClr val="tx1"/>
                </a:solidFill>
              </a:rPr>
              <a:t>środowiskowych wskazanych w </a:t>
            </a:r>
            <a:r>
              <a:rPr lang="pl-PL" sz="1600" b="1" dirty="0" smtClean="0">
                <a:solidFill>
                  <a:srgbClr val="FF0000"/>
                </a:solidFill>
              </a:rPr>
              <a:t>planach gospodarowania wodami na obszarach dorzeczy, o których </a:t>
            </a:r>
            <a:r>
              <a:rPr lang="pl-PL" sz="1600" b="1" dirty="0">
                <a:solidFill>
                  <a:srgbClr val="FF0000"/>
                </a:solidFill>
              </a:rPr>
              <a:t>mowa w </a:t>
            </a:r>
            <a:r>
              <a:rPr lang="pl-PL" sz="1600" b="1" dirty="0" smtClean="0">
                <a:solidFill>
                  <a:srgbClr val="FF0000"/>
                </a:solidFill>
              </a:rPr>
              <a:t>art.315 pkt </a:t>
            </a:r>
            <a:r>
              <a:rPr lang="pl-PL" sz="1600" b="1" dirty="0">
                <a:solidFill>
                  <a:srgbClr val="FF0000"/>
                </a:solidFill>
              </a:rPr>
              <a:t>1 ustawy z dnia </a:t>
            </a:r>
            <a:r>
              <a:rPr lang="pl-PL" sz="1600" b="1" dirty="0" smtClean="0">
                <a:solidFill>
                  <a:srgbClr val="FF0000"/>
                </a:solidFill>
              </a:rPr>
              <a:t>20 </a:t>
            </a:r>
            <a:r>
              <a:rPr lang="pl-PL" sz="1600" b="1" dirty="0">
                <a:solidFill>
                  <a:srgbClr val="FF0000"/>
                </a:solidFill>
              </a:rPr>
              <a:t>lipca </a:t>
            </a:r>
            <a:r>
              <a:rPr lang="pl-PL" sz="1600" b="1" dirty="0" smtClean="0">
                <a:solidFill>
                  <a:srgbClr val="FF0000"/>
                </a:solidFill>
              </a:rPr>
              <a:t>2017r. </a:t>
            </a:r>
            <a:r>
              <a:rPr lang="pl-PL" sz="1600" b="1" dirty="0">
                <a:solidFill>
                  <a:srgbClr val="FF0000"/>
                </a:solidFill>
              </a:rPr>
              <a:t>r. – Prawo wodne </a:t>
            </a:r>
            <a:r>
              <a:rPr lang="pl-PL" sz="1600" b="1" dirty="0">
                <a:solidFill>
                  <a:schemeClr val="tx1"/>
                </a:solidFill>
              </a:rPr>
              <a:t>– 5 punktów</a:t>
            </a:r>
            <a:r>
              <a:rPr lang="pl-PL" sz="16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pl-PL" sz="17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pl-PL" sz="1700" dirty="0" smtClean="0">
                <a:solidFill>
                  <a:schemeClr val="tx1"/>
                </a:solidFill>
                <a:hlinkClick r:id="rId5"/>
              </a:rPr>
              <a:t>www.kzgw.gov.pl/index.php/pl/materialy-informacyjne/programy/aktualizacja-programu-wodno-srodowiskowego-kraju</a:t>
            </a:r>
            <a:endParaRPr lang="pl-PL" sz="1700" dirty="0" smtClean="0">
              <a:solidFill>
                <a:schemeClr val="tx1"/>
              </a:solidFill>
            </a:endParaRPr>
          </a:p>
          <a:p>
            <a:pPr algn="l"/>
            <a:endParaRPr lang="pl-PL" sz="1700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11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85000" lnSpcReduction="2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KRYTERIA OCENY OPERACJI [2]:</a:t>
            </a:r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2000" dirty="0">
                <a:solidFill>
                  <a:schemeClr val="tx1"/>
                </a:solidFill>
              </a:rPr>
              <a:t>4) wyrażony w % iloraz liczby ludności korzystającej z sieci wodociągowej znajdującej się na obszarze, o którym </a:t>
            </a:r>
            <a:r>
              <a:rPr lang="pl-PL" sz="2000" dirty="0" smtClean="0">
                <a:solidFill>
                  <a:schemeClr val="tx1"/>
                </a:solidFill>
              </a:rPr>
              <a:t>mowa w </a:t>
            </a:r>
            <a:r>
              <a:rPr lang="pl-PL" sz="2000" dirty="0">
                <a:solidFill>
                  <a:schemeClr val="tx1"/>
                </a:solidFill>
              </a:rPr>
              <a:t>§ 4 pkt 4, na którym jest planowana realizacja operacji, i liczby mieszkańców na tym obszarze, zwany </a:t>
            </a:r>
            <a:r>
              <a:rPr lang="pl-PL" sz="2000" dirty="0" smtClean="0">
                <a:solidFill>
                  <a:schemeClr val="tx1"/>
                </a:solidFill>
              </a:rPr>
              <a:t>dalej „wskaźnikiem </a:t>
            </a:r>
            <a:r>
              <a:rPr lang="pl-PL" sz="2000" dirty="0">
                <a:solidFill>
                  <a:schemeClr val="tx1"/>
                </a:solidFill>
              </a:rPr>
              <a:t>zwodociągowania gminy”, według danych Głównego Urzędu Statystycznego dostępnych na </a:t>
            </a:r>
            <a:r>
              <a:rPr lang="pl-PL" sz="2000" dirty="0" smtClean="0">
                <a:solidFill>
                  <a:schemeClr val="tx1"/>
                </a:solidFill>
              </a:rPr>
              <a:t>dzień rozpoczęcia </a:t>
            </a:r>
            <a:r>
              <a:rPr lang="pl-PL" sz="2000" dirty="0">
                <a:solidFill>
                  <a:schemeClr val="tx1"/>
                </a:solidFill>
              </a:rPr>
              <a:t>naboru wniosków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o </a:t>
            </a:r>
            <a:r>
              <a:rPr lang="pl-PL" sz="2000" dirty="0">
                <a:solidFill>
                  <a:schemeClr val="tx1"/>
                </a:solidFill>
              </a:rPr>
              <a:t>przyznanie pomocy, zwanych dalej „danymi GUS”– w przypadku realizacji </a:t>
            </a:r>
            <a:r>
              <a:rPr lang="pl-PL" sz="2000" dirty="0" smtClean="0">
                <a:solidFill>
                  <a:schemeClr val="tx1"/>
                </a:solidFill>
              </a:rPr>
              <a:t>operacji w </a:t>
            </a:r>
            <a:r>
              <a:rPr lang="pl-PL" sz="2000" dirty="0">
                <a:solidFill>
                  <a:schemeClr val="tx1"/>
                </a:solidFill>
              </a:rPr>
              <a:t>zakresie </a:t>
            </a:r>
            <a:r>
              <a:rPr lang="pl-PL" sz="2000" b="1" dirty="0">
                <a:solidFill>
                  <a:schemeClr val="tx1"/>
                </a:solidFill>
              </a:rPr>
              <a:t>gospodarki wodnej</a:t>
            </a:r>
            <a:r>
              <a:rPr lang="pl-PL" sz="2000" dirty="0">
                <a:solidFill>
                  <a:schemeClr val="tx1"/>
                </a:solidFill>
              </a:rPr>
              <a:t>, wynosi: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a) nie więcej niż 50% – 6 punktów,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b) powyżej 50% i nie więcej niż 75% – 4 punkty,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c) powyżej 75% i nie więcej niż 90% – 2 punkty</a:t>
            </a:r>
            <a:r>
              <a:rPr lang="pl-PL" sz="20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pl-PL" sz="19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pl-PL" sz="1900" dirty="0" smtClean="0">
                <a:solidFill>
                  <a:schemeClr val="tx1"/>
                </a:solidFill>
                <a:hlinkClick r:id="rId3"/>
              </a:rPr>
              <a:t>bdl.stat.gov.pl/BDL/dane/podgrup/temat</a:t>
            </a:r>
            <a:endParaRPr lang="pl-PL" sz="1900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5</a:t>
            </a:r>
            <a:r>
              <a:rPr lang="pl-PL" sz="2000" b="1" dirty="0">
                <a:solidFill>
                  <a:schemeClr val="tx1"/>
                </a:solidFill>
              </a:rPr>
              <a:t>) </a:t>
            </a:r>
            <a:r>
              <a:rPr lang="pl-PL" sz="2000" dirty="0">
                <a:solidFill>
                  <a:schemeClr val="tx1"/>
                </a:solidFill>
              </a:rPr>
              <a:t>wyrażony w % iloraz liczby ludności korzystającej z sieci kanalizacyjnej znajdującej się na obszarze, o którym </a:t>
            </a:r>
            <a:r>
              <a:rPr lang="pl-PL" sz="2000" dirty="0" smtClean="0">
                <a:solidFill>
                  <a:schemeClr val="tx1"/>
                </a:solidFill>
              </a:rPr>
              <a:t>mowa w </a:t>
            </a:r>
            <a:r>
              <a:rPr lang="pl-PL" sz="2000" dirty="0">
                <a:solidFill>
                  <a:schemeClr val="tx1"/>
                </a:solidFill>
              </a:rPr>
              <a:t>§ 4 pkt 4, na którym jest planowana realizacja operacji, i liczby mieszkańców na tym obszarze, zwany </a:t>
            </a:r>
            <a:r>
              <a:rPr lang="pl-PL" sz="2000" dirty="0" smtClean="0">
                <a:solidFill>
                  <a:schemeClr val="tx1"/>
                </a:solidFill>
              </a:rPr>
              <a:t>dalej „wskaźnikiem </a:t>
            </a:r>
            <a:r>
              <a:rPr lang="pl-PL" sz="2000" dirty="0">
                <a:solidFill>
                  <a:schemeClr val="tx1"/>
                </a:solidFill>
              </a:rPr>
              <a:t>skanalizowania gminy”, według danych GUS – w przypadku realizacji operacji w zakresie </a:t>
            </a:r>
            <a:r>
              <a:rPr lang="pl-PL" sz="2000" b="1" dirty="0" smtClean="0">
                <a:solidFill>
                  <a:schemeClr val="tx1"/>
                </a:solidFill>
              </a:rPr>
              <a:t>gospodarki ściekowej</a:t>
            </a:r>
            <a:r>
              <a:rPr lang="pl-PL" sz="2000" dirty="0">
                <a:solidFill>
                  <a:schemeClr val="tx1"/>
                </a:solidFill>
              </a:rPr>
              <a:t>, wynosi: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a) nie więcej niż 20% – 4 punkty,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b) powyżej 20% i nie więcej niż 30% – 2 punkty,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c) powyżej 30% i nie więcej niż 40% – 1 punkt;</a:t>
            </a:r>
          </a:p>
          <a:p>
            <a:pPr algn="l"/>
            <a:r>
              <a:rPr lang="pl-PL" sz="20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pl-PL" sz="2000" dirty="0" smtClean="0">
                <a:solidFill>
                  <a:schemeClr val="tx1"/>
                </a:solidFill>
                <a:hlinkClick r:id="rId3"/>
              </a:rPr>
              <a:t>bdl.stat.gov.pl/BDL/dane/podgrup/temat</a:t>
            </a:r>
            <a:endParaRPr lang="pl-PL" sz="2000" dirty="0" smtClean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12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92500" lnSpcReduction="1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KRYTERIA OCENY OPERACJI [3]:</a:t>
            </a:r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6) wskaźnik zwodociągowania gminy, według danych GUS, w przypadku realizacji operacji w zakresie </a:t>
            </a:r>
            <a:r>
              <a:rPr lang="pl-PL" sz="1900" b="1" dirty="0" smtClean="0">
                <a:solidFill>
                  <a:schemeClr val="tx1"/>
                </a:solidFill>
              </a:rPr>
              <a:t>gospodarki ściekowej</a:t>
            </a:r>
            <a:r>
              <a:rPr lang="pl-PL" sz="1900" b="1" dirty="0">
                <a:solidFill>
                  <a:schemeClr val="tx1"/>
                </a:solidFill>
              </a:rPr>
              <a:t>, wynosi:</a:t>
            </a: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a) powyżej 75% – 2 punkty,</a:t>
            </a: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b) powyżej 50% i nie więcej niż 75% – 1 punkt</a:t>
            </a:r>
            <a:r>
              <a:rPr lang="pl-PL" sz="19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endParaRPr lang="pl-PL" sz="1900" b="1" dirty="0">
              <a:solidFill>
                <a:schemeClr val="tx1"/>
              </a:solidFill>
            </a:endParaRP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7) operacja dotyczy łącznie gospodarki wodnej i ściekowej – 1,5 punktu</a:t>
            </a:r>
            <a:r>
              <a:rPr lang="pl-PL" sz="19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endParaRPr lang="pl-PL" sz="1900" b="1" dirty="0">
              <a:solidFill>
                <a:schemeClr val="tx1"/>
              </a:solidFill>
            </a:endParaRP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8) operacja będzie realizowana w związku z tworzeniem pasywnej infrastruktury szerokopasmowej w rozumieniu art. </a:t>
            </a:r>
            <a:r>
              <a:rPr lang="pl-PL" sz="1900" b="1" dirty="0" smtClean="0">
                <a:solidFill>
                  <a:schemeClr val="tx1"/>
                </a:solidFill>
              </a:rPr>
              <a:t>2 pkt </a:t>
            </a:r>
            <a:r>
              <a:rPr lang="pl-PL" sz="1900" b="1" dirty="0">
                <a:solidFill>
                  <a:schemeClr val="tx1"/>
                </a:solidFill>
              </a:rPr>
              <a:t>137 rozporządzenia Komisji (UE) nr 651/2014 z dnia 17 czerwca 2014 r. uznającego niektóre rodzaje pomocy </a:t>
            </a:r>
            <a:r>
              <a:rPr lang="pl-PL" sz="1900" b="1" dirty="0" smtClean="0">
                <a:solidFill>
                  <a:schemeClr val="tx1"/>
                </a:solidFill>
              </a:rPr>
              <a:t>za zgodne </a:t>
            </a:r>
            <a:r>
              <a:rPr lang="pl-PL" sz="1900" b="1" dirty="0">
                <a:solidFill>
                  <a:schemeClr val="tx1"/>
                </a:solidFill>
              </a:rPr>
              <a:t>z rynkiem wewnętrznym w zastosowaniu art. 107 i 108 Traktatu (Dz. Urz. UE L 187 z 26.06.2014, str. 1) </a:t>
            </a:r>
            <a:r>
              <a:rPr lang="pl-PL" sz="1900" b="1" dirty="0" smtClean="0">
                <a:solidFill>
                  <a:schemeClr val="tx1"/>
                </a:solidFill>
              </a:rPr>
              <a:t>lub na </a:t>
            </a:r>
            <a:r>
              <a:rPr lang="pl-PL" sz="1900" b="1" dirty="0">
                <a:solidFill>
                  <a:schemeClr val="tx1"/>
                </a:solidFill>
              </a:rPr>
              <a:t>obszarze realizacji operacji funkcjonuje sieć szerokopasmowa w rozumieniu art. 2 ust. 1 pkt 1 ustawy z </a:t>
            </a:r>
            <a:r>
              <a:rPr lang="pl-PL" sz="1900" b="1" dirty="0" smtClean="0">
                <a:solidFill>
                  <a:schemeClr val="tx1"/>
                </a:solidFill>
              </a:rPr>
              <a:t>dnia 7 </a:t>
            </a:r>
            <a:r>
              <a:rPr lang="pl-PL" sz="1900" b="1" dirty="0">
                <a:solidFill>
                  <a:schemeClr val="tx1"/>
                </a:solidFill>
              </a:rPr>
              <a:t>maja 2010 r. o wspieraniu rozwoju usług i sieci telekomunikacyjnych (Dz. U. z 2015 r. poz. 880, 1045, 1777 i </a:t>
            </a:r>
            <a:r>
              <a:rPr lang="pl-PL" sz="1900" b="1" dirty="0" smtClean="0">
                <a:solidFill>
                  <a:schemeClr val="tx1"/>
                </a:solidFill>
              </a:rPr>
              <a:t>2281 oraz </a:t>
            </a:r>
            <a:r>
              <a:rPr lang="pl-PL" sz="1900" b="1" dirty="0">
                <a:solidFill>
                  <a:schemeClr val="tx1"/>
                </a:solidFill>
              </a:rPr>
              <a:t>z 2016 r. poz. 903) – 0,5 punktu.</a:t>
            </a: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13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KRYTERIA OCENY OPERACJI [4]:</a:t>
            </a:r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1900" b="1" dirty="0" smtClean="0">
                <a:solidFill>
                  <a:schemeClr val="tx1"/>
                </a:solidFill>
              </a:rPr>
              <a:t>9) </a:t>
            </a:r>
            <a:r>
              <a:rPr lang="pl-PL" sz="1900" b="1" dirty="0">
                <a:solidFill>
                  <a:schemeClr val="tx1"/>
                </a:solidFill>
              </a:rPr>
              <a:t>„Kryterium regionalne”</a:t>
            </a: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a)	realizacja operacji jest planowana na obszarze gminy, której powierzchnia jest pokryta co najmniej w 54 % parkami krajobrazowymi lub obszarami chronionego krajobrazu, o których mowa w art. 6 ust. 1 pkt 3–4 ustawy o ochronie przyrody – 2 punkty,</a:t>
            </a: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b)	realizacja operacji w zakresie gospodarki ściekowej jest planowana na obszarze gminy, dla której wskaźnik zwodociągowania, według danych GUS, wynosi co najmniej 85% – 2 punkty,</a:t>
            </a:r>
          </a:p>
          <a:p>
            <a:pPr algn="l"/>
            <a:r>
              <a:rPr lang="pl-PL" sz="1900" b="1" dirty="0">
                <a:solidFill>
                  <a:schemeClr val="tx1"/>
                </a:solidFill>
              </a:rPr>
              <a:t>c)	realizacja operacji jest planowana na obszarze gminy objętej Programem Strategicznym „Błękitny San” udostępnionym na stronie internetowej administrowanej przez Urząd Marszałkowski Województwa Podkarpackiego – 8 punktów</a:t>
            </a: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14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PUNKTACJA</a:t>
            </a:r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Gospodarka ściekowa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- max 28,5 pkt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Gospodarka wodna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- max </a:t>
            </a:r>
            <a:r>
              <a:rPr lang="pl-PL" sz="2000" b="1" dirty="0" smtClean="0">
                <a:solidFill>
                  <a:schemeClr val="tx1"/>
                </a:solidFill>
              </a:rPr>
              <a:t>26,5 </a:t>
            </a:r>
            <a:r>
              <a:rPr lang="pl-PL" sz="2000" b="1" dirty="0">
                <a:solidFill>
                  <a:schemeClr val="tx1"/>
                </a:solidFill>
              </a:rPr>
              <a:t>pkt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Gospodarka wodno-ściekowa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- max 30 pkt</a:t>
            </a: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Pomoc może być przyznana na realizację operacji, która uzyskała co najmniej 12 punktów</a:t>
            </a: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15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LISTA RANKINGOWA</a:t>
            </a: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Lista rankingowa będzie sporządzona przed kontrolą administracyjną wniosków o przyznanie pomocy.</a:t>
            </a: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Punkty będą przyznawane na podstawie danych we wniosku i </a:t>
            </a:r>
            <a:r>
              <a:rPr lang="pl-PL" sz="2000" b="1" dirty="0" smtClean="0">
                <a:solidFill>
                  <a:schemeClr val="tx1"/>
                </a:solidFill>
              </a:rPr>
              <a:t>załączonych </a:t>
            </a:r>
            <a:r>
              <a:rPr lang="pl-PL" sz="2000" b="1" dirty="0">
                <a:solidFill>
                  <a:schemeClr val="tx1"/>
                </a:solidFill>
              </a:rPr>
              <a:t>do </a:t>
            </a:r>
            <a:r>
              <a:rPr lang="pl-PL" sz="2000" b="1" dirty="0" smtClean="0">
                <a:solidFill>
                  <a:schemeClr val="tx1"/>
                </a:solidFill>
              </a:rPr>
              <a:t>wniosku dokumentów.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Do kontroli administracyjnej będą skierowane operacje mieszczące się </a:t>
            </a:r>
            <a:r>
              <a:rPr lang="pl-PL" sz="2000" b="1" dirty="0" smtClean="0">
                <a:solidFill>
                  <a:schemeClr val="tx1"/>
                </a:solidFill>
              </a:rPr>
              <a:t/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wysokości 150 % limitu środków przyznanych dla województwa podkarpackiego</a:t>
            </a: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16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UZUPEŁNIENIE WNIOSKÓW</a:t>
            </a:r>
          </a:p>
          <a:p>
            <a:pPr algn="ctr"/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r>
              <a:rPr lang="pl-PL" sz="2000" b="1" dirty="0">
                <a:solidFill>
                  <a:schemeClr val="tx1"/>
                </a:solidFill>
              </a:rPr>
              <a:t>możliwość dwukrotnego wezwania wnioskodawcy do uzupełnienia braków we wniosku i załącznikach</a:t>
            </a:r>
            <a:r>
              <a:rPr lang="pl-PL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ClrTx/>
              <a:buFont typeface="+mj-lt"/>
              <a:buAutoNum type="arabicParenR"/>
            </a:pPr>
            <a:r>
              <a:rPr lang="pl-PL" sz="2000" b="1" dirty="0">
                <a:solidFill>
                  <a:schemeClr val="tx1"/>
                </a:solidFill>
              </a:rPr>
              <a:t>Termin na uzupełnienie – 14 dni od doręczenie wezwania</a:t>
            </a:r>
            <a:r>
              <a:rPr lang="pl-PL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ClrTx/>
              <a:buFont typeface="+mj-lt"/>
              <a:buAutoNum type="arabicParenR"/>
            </a:pPr>
            <a:r>
              <a:rPr lang="pl-PL" sz="2000" b="1" dirty="0">
                <a:solidFill>
                  <a:schemeClr val="tx1"/>
                </a:solidFill>
              </a:rPr>
              <a:t>Nie wzywa się do uzupełnień wniosku w zakresie oceny punktowej</a:t>
            </a:r>
            <a:r>
              <a:rPr lang="pl-PL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TERMIN WERYFIKACJI WNIOSKÓW</a:t>
            </a:r>
          </a:p>
          <a:p>
            <a:pPr algn="ctr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algn="just">
              <a:buClrTx/>
            </a:pPr>
            <a:r>
              <a:rPr lang="pl-PL" sz="2000" b="1" dirty="0">
                <a:solidFill>
                  <a:schemeClr val="tx1"/>
                </a:solidFill>
              </a:rPr>
              <a:t>Samorząd województwa dokonuje oceny </a:t>
            </a:r>
            <a:r>
              <a:rPr lang="pl-PL" sz="2000" b="1" dirty="0" smtClean="0">
                <a:solidFill>
                  <a:schemeClr val="tx1"/>
                </a:solidFill>
              </a:rPr>
              <a:t>złożonych wniosków </a:t>
            </a:r>
            <a:r>
              <a:rPr lang="pl-PL" sz="2000" b="1" dirty="0">
                <a:solidFill>
                  <a:schemeClr val="tx1"/>
                </a:solidFill>
              </a:rPr>
              <a:t>w terminie </a:t>
            </a:r>
            <a:br>
              <a:rPr lang="pl-PL" sz="2000" b="1" dirty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6 </a:t>
            </a:r>
            <a:r>
              <a:rPr lang="pl-PL" sz="2000" b="1" dirty="0">
                <a:solidFill>
                  <a:schemeClr val="tx1"/>
                </a:solidFill>
              </a:rPr>
              <a:t>miesięcy od dnia, w </a:t>
            </a:r>
            <a:r>
              <a:rPr lang="pl-PL" sz="2000" b="1" dirty="0" smtClean="0">
                <a:solidFill>
                  <a:schemeClr val="tx1"/>
                </a:solidFill>
              </a:rPr>
              <a:t>którym upływa </a:t>
            </a:r>
            <a:r>
              <a:rPr lang="pl-PL" sz="2000" b="1" dirty="0">
                <a:solidFill>
                  <a:schemeClr val="tx1"/>
                </a:solidFill>
              </a:rPr>
              <a:t>termin składania wniosków.</a:t>
            </a:r>
          </a:p>
          <a:p>
            <a:pPr marL="457200" indent="-457200" algn="just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17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85000" lnSpcReduction="2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NIEKTÓRE ZOBOWIĄZANIA BENEFICJENTA WYNIKAJĄCE Z UMOWY O PRZYZNANIU POMOCY (1)</a:t>
            </a:r>
          </a:p>
          <a:p>
            <a:pPr algn="ctr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Beneficjent zobowiązuje się do spełnienia warunków określonych w Programie, przepisach ustawy, rozporządzenia oraz realizacji operacji zgodnie z postanowieniami umowy, a w szczególności do</a:t>
            </a:r>
            <a:r>
              <a:rPr lang="pl-PL" sz="20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1) </a:t>
            </a:r>
            <a:r>
              <a:rPr lang="pl-PL" sz="2000" b="1" dirty="0">
                <a:solidFill>
                  <a:schemeClr val="tx1"/>
                </a:solidFill>
              </a:rPr>
              <a:t>w okresie realizacji operacji oraz przez okres 5 lat od dnia wypłaty przez Agencję płatności końcowej: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a) </a:t>
            </a:r>
            <a:r>
              <a:rPr lang="pl-PL" sz="2000" b="1" u="sng" dirty="0" smtClean="0">
                <a:solidFill>
                  <a:schemeClr val="tx1"/>
                </a:solidFill>
              </a:rPr>
              <a:t>Nieprzenoszenia prawa </a:t>
            </a:r>
            <a:r>
              <a:rPr lang="pl-PL" sz="2000" b="1" u="sng" dirty="0">
                <a:solidFill>
                  <a:schemeClr val="tx1"/>
                </a:solidFill>
              </a:rPr>
              <a:t>własności lub posiadania rzeczy nabytych w ramach realizacji operacji   oraz   ich   wykorzystania   zgodnie   z   przeznaczeniem   i   celem   </a:t>
            </a:r>
            <a:r>
              <a:rPr lang="pl-PL" sz="2000" b="1" u="sng" dirty="0" smtClean="0">
                <a:solidFill>
                  <a:schemeClr val="tx1"/>
                </a:solidFill>
              </a:rPr>
              <a:t>operacji, </a:t>
            </a:r>
            <a:r>
              <a:rPr lang="pl-PL" sz="2000" b="1" u="sng" dirty="0" smtClean="0">
                <a:solidFill>
                  <a:srgbClr val="FF0000"/>
                </a:solidFill>
              </a:rPr>
              <a:t>z </a:t>
            </a:r>
            <a:r>
              <a:rPr lang="pl-PL" sz="2000" b="1" u="sng" dirty="0">
                <a:solidFill>
                  <a:srgbClr val="FF0000"/>
                </a:solidFill>
              </a:rPr>
              <a:t>zastrzeżeniem § 15</a:t>
            </a:r>
            <a:r>
              <a:rPr lang="pl-PL" sz="2000" b="1" dirty="0" smtClean="0">
                <a:solidFill>
                  <a:schemeClr val="tx1"/>
                </a:solidFill>
              </a:rPr>
              <a:t>, </a:t>
            </a:r>
            <a:endParaRPr lang="pl-PL" sz="2000" b="1" dirty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b) zapewnienia trwałości operacji zgodnie z art. 71 rozporządzenia 1303/2013,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c) umożliwienia przedstawicielom Samorządu Województwa dokonywania wizyt w miejscu realizacji operacji, kontroli na miejscu, kontroli ex-post oraz kontroli w trybie art. 46 ust.1 pkt 1 ustawy,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d) umożliwienia przedstawicielom Samorządu Województwa, Agencji, Ministra Finansów, Ministra Rolnictwa i Rozwoju Wsi, Komisji Europejskiej, Europejskiego Trybunału Obrachunkowego, organów kontroli państwowej i skarbowej oraz innym podmiotom upoważnionym do takich czynności, dokonywania audytów i kontroli dokumentów związanych z realizacją operacji i wykonaniem obowiązków po zakończeniu realizacji operacji lub audytów i kontroli w miejscu realizacji operacji lub siedzibie Beneficjenta,</a:t>
            </a:r>
          </a:p>
          <a:p>
            <a:pPr algn="l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18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NIEKTÓRE ZOBOWIĄZANIA BENEFICJENTA WYNIKAJĄCE Z UMOWY O PRZYZNANIU POMOCY (2)</a:t>
            </a:r>
          </a:p>
          <a:p>
            <a:pPr algn="ctr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e) obecności i uczestnictwa osobistego albo osoby upoważnionej przez Beneficjenta w trakcie wizyt oraz kontroli i audytów, określonych w lit. c i d, w terminie wyznaczonym przez te podmioty,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f) </a:t>
            </a:r>
            <a:r>
              <a:rPr lang="pl-PL" sz="2000" b="1" u="sng" dirty="0">
                <a:solidFill>
                  <a:schemeClr val="tx1"/>
                </a:solidFill>
              </a:rPr>
              <a:t>w przypadku budowy lub przebudowy przydomowych oczyszczalni ścieków zapewnienia miejsca poboru próbek surowych i oczyszczonych ścieków</a:t>
            </a:r>
            <a:r>
              <a:rPr lang="pl-PL" sz="2000" b="1" dirty="0">
                <a:solidFill>
                  <a:schemeClr val="tx1"/>
                </a:solidFill>
              </a:rPr>
              <a:t>,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g) niezwłocznego informowania Samorządu Województwa o planowanych albo zaistniałych zdarzeniach związanych ze zmianą sytuacji faktycznej lub prawnej, mogących mieć wpływ na realizację operacji zgodnie z postanowieniami umowy, wypłatę pomocy lub spełnienie wymagań określonych w Programie i aktach prawnych wymienionych w § 1,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h) przechowywania całości dokumentacji związanej z realizacją operacji;</a:t>
            </a: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19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lnSpcReduction="10000"/>
          </a:bodyPr>
          <a:lstStyle/>
          <a:p>
            <a:pPr algn="l"/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b="1" dirty="0" smtClean="0">
                <a:solidFill>
                  <a:schemeClr val="tx1"/>
                </a:solidFill>
              </a:rPr>
              <a:t>UREGULOWANIA </a:t>
            </a:r>
            <a:r>
              <a:rPr lang="pl-PL" b="1" dirty="0">
                <a:solidFill>
                  <a:schemeClr val="tx1"/>
                </a:solidFill>
              </a:rPr>
              <a:t>PRAWNE</a:t>
            </a:r>
            <a:r>
              <a:rPr lang="pl-PL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pl-PL" b="1" dirty="0" smtClean="0">
              <a:solidFill>
                <a:schemeClr val="tx1"/>
              </a:solidFill>
            </a:endParaRPr>
          </a:p>
          <a:p>
            <a:pPr marL="342900" indent="-342900" algn="l">
              <a:buClrTx/>
              <a:buFont typeface="+mj-lt"/>
              <a:buAutoNum type="arabicPeriod"/>
            </a:pPr>
            <a:r>
              <a:rPr lang="pl-PL" b="1" dirty="0" smtClean="0">
                <a:solidFill>
                  <a:schemeClr val="tx1"/>
                </a:solidFill>
              </a:rPr>
              <a:t>Ustawa z dnia </a:t>
            </a:r>
            <a:r>
              <a:rPr lang="pl-PL" b="1" dirty="0">
                <a:solidFill>
                  <a:schemeClr val="tx1"/>
                </a:solidFill>
              </a:rPr>
              <a:t>20 lutego 2015r. o wspieraniu rozwoju obszarów wiejskich z udziałem środków Europejskiego Funduszu Rolnego na rzecz Rozwoju Obszarów Wiejskich w ramach Programu Rozwoju Obszarów Wiejskich na lata 2014-2020 </a:t>
            </a:r>
            <a:r>
              <a:rPr lang="pl-PL" b="1" dirty="0" smtClean="0">
                <a:solidFill>
                  <a:schemeClr val="tx1"/>
                </a:solidFill>
              </a:rPr>
              <a:t>(tekst jednolity Dz.U. z 2018. poz.627).</a:t>
            </a:r>
          </a:p>
          <a:p>
            <a:pPr marL="342900" indent="-342900" algn="l">
              <a:buClrTx/>
              <a:buFont typeface="+mj-lt"/>
              <a:buAutoNum type="arabicPeriod"/>
            </a:pPr>
            <a:r>
              <a:rPr lang="pl-PL" b="1" dirty="0" smtClean="0">
                <a:solidFill>
                  <a:schemeClr val="tx1"/>
                </a:solidFill>
              </a:rPr>
              <a:t>Rozporządzenie </a:t>
            </a:r>
            <a:r>
              <a:rPr lang="pl-PL" b="1" dirty="0">
                <a:solidFill>
                  <a:schemeClr val="tx1"/>
                </a:solidFill>
              </a:rPr>
              <a:t>Ministra Rolnictwa i Rozwoju Wsi z dnia 14 lipca 2016 r. w sprawie szczegółowych warunków i trybu przyznawania oraz wypłaty pomocy finansowej na operacje typu „Gospodarka wodno-ściekowa” w ramach poddziałania „Wsparcie inwestycji związanych z tworzeniem, ulepszaniem lub rozbudową wszystkich rodzajów małej infrastruktury, w tym inwestycji w energię odnawialną i w oszczędzanie energii” objętego Programem Rozwoju Obszarów Wiejskich na lata 2014–2020 (Dz. U. z 2016 r., poz. </a:t>
            </a:r>
            <a:r>
              <a:rPr lang="pl-PL" b="1" dirty="0" smtClean="0">
                <a:solidFill>
                  <a:schemeClr val="tx1"/>
                </a:solidFill>
              </a:rPr>
              <a:t>1182 z </a:t>
            </a:r>
            <a:r>
              <a:rPr lang="pl-PL" b="1" dirty="0" err="1" smtClean="0">
                <a:solidFill>
                  <a:schemeClr val="tx1"/>
                </a:solidFill>
              </a:rPr>
              <a:t>późn</a:t>
            </a:r>
            <a:r>
              <a:rPr lang="pl-PL" b="1" dirty="0" smtClean="0">
                <a:solidFill>
                  <a:schemeClr val="tx1"/>
                </a:solidFill>
              </a:rPr>
              <a:t>. zm.).</a:t>
            </a:r>
          </a:p>
          <a:p>
            <a:pPr marL="342900" indent="-342900" algn="l">
              <a:buClrTx/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Rozporządzenie Ministra Rolnictwa i Rozwoju Wsi z dnia 12 października 2015 r. w sprawie wysokości limitów środków dostępnych w poszczególnych województwach lub latach w ramach określonych działań lub poddziałań Programu Rozwoju Obszarów Wiejskich na lata 2014–2020 (</a:t>
            </a:r>
            <a:r>
              <a:rPr lang="pl-PL" b="1" dirty="0" smtClean="0">
                <a:solidFill>
                  <a:schemeClr val="tx1"/>
                </a:solidFill>
              </a:rPr>
              <a:t>Dz.U.2015.1755 z </a:t>
            </a:r>
            <a:r>
              <a:rPr lang="pl-PL" b="1" dirty="0" err="1" smtClean="0">
                <a:solidFill>
                  <a:schemeClr val="tx1"/>
                </a:solidFill>
              </a:rPr>
              <a:t>późn</a:t>
            </a:r>
            <a:r>
              <a:rPr lang="pl-PL" b="1" dirty="0" smtClean="0">
                <a:solidFill>
                  <a:schemeClr val="tx1"/>
                </a:solidFill>
              </a:rPr>
              <a:t>. zm.).</a:t>
            </a:r>
            <a:endParaRPr lang="pl-PL" b="1" dirty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b="1" dirty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R"/>
            </a:pPr>
            <a:endParaRPr lang="pl-PL" b="1" dirty="0" smtClean="0">
              <a:solidFill>
                <a:schemeClr val="tx1"/>
              </a:solidFill>
            </a:endParaRPr>
          </a:p>
          <a:p>
            <a:pPr marL="342900" indent="-342900" algn="l">
              <a:buClrTx/>
              <a:buAutoNum type="arabicParenR"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endParaRPr lang="pl-PL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2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85000" lnSpcReduction="2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NIEKTÓRE ZOBOWIĄZANIA BENEFICJENTA WYNIKAJĄCE Z UMOWY O PRZYZNANIU POMOCY (3)</a:t>
            </a:r>
          </a:p>
          <a:p>
            <a:pPr algn="ctr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2) </a:t>
            </a:r>
            <a:r>
              <a:rPr lang="pl-PL" sz="2000" b="1" dirty="0">
                <a:solidFill>
                  <a:schemeClr val="tx1"/>
                </a:solidFill>
              </a:rPr>
              <a:t>ponoszenia  wszystkich  kosztów  kwalifikowalnych  operacji  z  zachowaniem  zasad równego traktowania, uczciwej konkurencji i przejrzystości oraz dołożenia wszelkich starań  w  celu  uniknięcia  konfliktu  interesów,  rozumianego  jako  brak  bezstronności i obiektywności w wypełnianiu zadań objętych umową. </a:t>
            </a:r>
            <a:endParaRPr lang="pl-PL" sz="2000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Beneficjent </a:t>
            </a:r>
            <a:r>
              <a:rPr lang="pl-PL" sz="2000" b="1" dirty="0">
                <a:solidFill>
                  <a:schemeClr val="tx1"/>
                </a:solidFill>
              </a:rPr>
              <a:t>zobowiązany </a:t>
            </a:r>
            <a:r>
              <a:rPr lang="pl-PL" sz="2000" b="1" dirty="0" smtClean="0">
                <a:solidFill>
                  <a:schemeClr val="tx1"/>
                </a:solidFill>
              </a:rPr>
              <a:t>jest do </a:t>
            </a:r>
            <a:r>
              <a:rPr lang="pl-PL" sz="2000" b="1" dirty="0">
                <a:solidFill>
                  <a:schemeClr val="tx1"/>
                </a:solidFill>
              </a:rPr>
              <a:t>ponoszenia kosztów kwalifikowalnych operacji zgodnie z przepisami</a:t>
            </a:r>
            <a:r>
              <a:rPr lang="pl-PL" sz="20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a) o </a:t>
            </a:r>
            <a:r>
              <a:rPr lang="pl-PL" sz="2000" b="1" dirty="0">
                <a:solidFill>
                  <a:schemeClr val="tx1"/>
                </a:solidFill>
              </a:rPr>
              <a:t>zamówieniach publicznych -w przypadku, gdy te przepisy mają </a:t>
            </a:r>
            <a:r>
              <a:rPr lang="pl-PL" sz="2000" b="1" dirty="0" smtClean="0">
                <a:solidFill>
                  <a:schemeClr val="tx1"/>
                </a:solidFill>
              </a:rPr>
              <a:t>zastosowanie, </a:t>
            </a: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b) ustawy</a:t>
            </a:r>
            <a:r>
              <a:rPr lang="pl-PL" sz="2000" b="1" dirty="0">
                <a:solidFill>
                  <a:schemeClr val="tx1"/>
                </a:solidFill>
              </a:rPr>
              <a:t>,  określającymi  konkurencyjny  tryb  wyboru  wykonawcy  i  przepisami wydanymi na podstawie art. 43 a ust. 6 ustawy –w przypadku, gdy te przepisy mają </a:t>
            </a:r>
            <a:r>
              <a:rPr lang="pl-PL" sz="2000" b="1" dirty="0" smtClean="0">
                <a:solidFill>
                  <a:schemeClr val="tx1"/>
                </a:solidFill>
              </a:rPr>
              <a:t>zastosowanie.</a:t>
            </a: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W  </a:t>
            </a:r>
            <a:r>
              <a:rPr lang="pl-PL" sz="2000" b="1" dirty="0">
                <a:solidFill>
                  <a:schemeClr val="tx1"/>
                </a:solidFill>
              </a:rPr>
              <a:t>związku  z  tym,  podział  zadań  w  celu  uniknięcia  stosowania  zasad  określonych w przepisach o zamówieniach publicznych oraz w przepisach ustawy określających konkurencyjny  tryb  wyboru  wykonawcy  i  przepisach  wydanych  na  podstawie  art.  43a ust. 6 ustawy jest niedozwolony, a koszty powstałe w wyniku niedozwolonego podziału zadań uznane zostaną za niekwalifikowalne;3</a:t>
            </a:r>
            <a:r>
              <a:rPr lang="pl-PL" sz="2000" b="1" dirty="0" smtClean="0">
                <a:solidFill>
                  <a:schemeClr val="tx1"/>
                </a:solidFill>
              </a:rPr>
              <a:t>) </a:t>
            </a:r>
            <a:r>
              <a:rPr lang="pl-PL" sz="2000" b="1" dirty="0">
                <a:solidFill>
                  <a:schemeClr val="tx1"/>
                </a:solidFill>
              </a:rPr>
              <a:t>osiągnięcia celu operacji oraz wskaźników jego realizacji wskazanych w § 3 ust. 2 i 3, nie później niż do dnia złożenia wniosku o płatność końcową;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3</a:t>
            </a:r>
            <a:r>
              <a:rPr lang="pl-PL" sz="2000" b="1" dirty="0" smtClean="0">
                <a:solidFill>
                  <a:schemeClr val="tx1"/>
                </a:solidFill>
              </a:rPr>
              <a:t>) </a:t>
            </a:r>
            <a:r>
              <a:rPr lang="pl-PL" sz="2000" b="1" dirty="0">
                <a:solidFill>
                  <a:schemeClr val="tx1"/>
                </a:solidFill>
              </a:rPr>
              <a:t>do dnia złożenia „Informacji o podłączonych przyłączach</a:t>
            </a:r>
            <a:r>
              <a:rPr lang="pl-PL" sz="2000" b="1" dirty="0" smtClean="0">
                <a:solidFill>
                  <a:schemeClr val="tx1"/>
                </a:solidFill>
              </a:rPr>
              <a:t>” (</a:t>
            </a:r>
            <a:r>
              <a:rPr lang="pl-PL" dirty="0">
                <a:solidFill>
                  <a:schemeClr val="tx1"/>
                </a:solidFill>
              </a:rPr>
              <a:t>12 miesięcy od otrzymania płatności </a:t>
            </a:r>
            <a:r>
              <a:rPr lang="pl-PL" dirty="0" smtClean="0">
                <a:solidFill>
                  <a:schemeClr val="tx1"/>
                </a:solidFill>
              </a:rPr>
              <a:t>końcowej</a:t>
            </a:r>
            <a:r>
              <a:rPr lang="pl-PL" smtClean="0">
                <a:solidFill>
                  <a:schemeClr val="tx1"/>
                </a:solidFill>
              </a:rPr>
              <a:t>)</a:t>
            </a:r>
            <a:r>
              <a:rPr lang="pl-PL" smtClean="0"/>
              <a:t> </a:t>
            </a:r>
            <a:r>
              <a:rPr lang="pl-PL" sz="2000" b="1" smtClean="0">
                <a:solidFill>
                  <a:schemeClr val="tx1"/>
                </a:solidFill>
              </a:rPr>
              <a:t>podłączenia </a:t>
            </a:r>
            <a:r>
              <a:rPr lang="pl-PL" sz="2000" b="1" dirty="0">
                <a:solidFill>
                  <a:schemeClr val="tx1"/>
                </a:solidFill>
              </a:rPr>
              <a:t>do wybudowanej lub przebudowanej sieci, w liczbie co najmniej 50% przyłączeń zadeklarowanych we wniosku o przyznanie pomocy;</a:t>
            </a:r>
          </a:p>
          <a:p>
            <a:pPr algn="l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20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lnSpcReduction="1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NIEKTÓRE ZOBOWIĄZANIA BENEFICJENTA WYNIKAJĄCE Z UMOWY O PRZYZNANIU POMOCY (4)</a:t>
            </a:r>
          </a:p>
          <a:p>
            <a:pPr algn="ctr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6</a:t>
            </a:r>
            <a:r>
              <a:rPr lang="pl-PL" sz="2000" b="1" dirty="0" smtClean="0">
                <a:solidFill>
                  <a:schemeClr val="tx1"/>
                </a:solidFill>
              </a:rPr>
              <a:t>) </a:t>
            </a:r>
            <a:r>
              <a:rPr lang="pl-PL" sz="2000" b="1" dirty="0">
                <a:solidFill>
                  <a:schemeClr val="tx1"/>
                </a:solidFill>
              </a:rPr>
              <a:t>realizacji operacji zgodnie z: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a) wybranym wariantem osiągnięcia celu operacji wynikającym z analizy efektywności kosztowej, z uwzględnieniem kosztów inwestycyjnych i eksploatacyjnych,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b) z przepisami Unii Europejskiej określającymi wymagania dotyczące oczyszczania ścieków, a w przypadku operacji dotyczących przydomowych oczyszczalni ścieków – również zgodnie z normami EN 12566 określającymi wymagania w zakresie przydomowych oczyszczalni ścieków, udostępnionymi na stronie internetowej administrowanej przez Europejski Komitet Normalizacyjny</a:t>
            </a:r>
            <a:r>
              <a:rPr lang="pl-PL" sz="2000" b="1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ClrTx/>
            </a:pPr>
            <a:r>
              <a:rPr lang="pl-PL" sz="2000" b="1" dirty="0">
                <a:solidFill>
                  <a:schemeClr val="tx1"/>
                </a:solidFill>
              </a:rPr>
              <a:t>7</a:t>
            </a:r>
            <a:r>
              <a:rPr lang="pl-PL" sz="2000" b="1" dirty="0" smtClean="0">
                <a:solidFill>
                  <a:schemeClr val="tx1"/>
                </a:solidFill>
              </a:rPr>
              <a:t>) </a:t>
            </a:r>
            <a:r>
              <a:rPr lang="pl-PL" sz="2000" b="1" dirty="0">
                <a:solidFill>
                  <a:schemeClr val="tx1"/>
                </a:solidFill>
              </a:rPr>
              <a:t>udostępniania uprawnionym podmiotom informacji niezbędnych do monitorowania i ewaluacji Programu w okresie 5 lat od dnia wypłaty przez Agencję płatności końcowej;</a:t>
            </a:r>
          </a:p>
          <a:p>
            <a:pPr algn="l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ctr"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21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marL="0" lvl="1" algn="l"/>
            <a:endParaRPr lang="pl-PL" sz="1800" b="1" dirty="0" smtClean="0">
              <a:solidFill>
                <a:srgbClr val="FF0000"/>
              </a:solidFill>
            </a:endParaRPr>
          </a:p>
          <a:p>
            <a:pPr marL="0" lvl="1" algn="l"/>
            <a:endParaRPr lang="pl-PL" sz="1800" b="1" dirty="0" smtClean="0">
              <a:solidFill>
                <a:srgbClr val="FF0000"/>
              </a:solidFill>
            </a:endParaRPr>
          </a:p>
          <a:p>
            <a:pPr marL="0" lvl="1" algn="l"/>
            <a:endParaRPr lang="pl-PL" sz="1800" b="1" dirty="0">
              <a:solidFill>
                <a:srgbClr val="FF0000"/>
              </a:solidFill>
            </a:endParaRPr>
          </a:p>
          <a:p>
            <a:pPr marL="0" lvl="1" algn="l"/>
            <a:endParaRPr lang="pl-PL" sz="1800" b="1" dirty="0" smtClean="0">
              <a:solidFill>
                <a:srgbClr val="FF0000"/>
              </a:solidFill>
            </a:endParaRPr>
          </a:p>
          <a:p>
            <a:pPr marL="0" lvl="1" algn="l"/>
            <a:endParaRPr lang="pl-PL" sz="1800" b="1" dirty="0">
              <a:solidFill>
                <a:srgbClr val="FF0000"/>
              </a:solidFill>
            </a:endParaRPr>
          </a:p>
          <a:p>
            <a:pPr marL="0" lvl="1" algn="l"/>
            <a:endParaRPr lang="pl-PL" sz="1800" b="1" dirty="0" smtClean="0">
              <a:solidFill>
                <a:srgbClr val="FF0000"/>
              </a:solidFill>
            </a:endParaRPr>
          </a:p>
          <a:p>
            <a:pPr marL="0" lvl="1"/>
            <a:r>
              <a:rPr lang="pl-PL" sz="2800" b="1" dirty="0" smtClean="0">
                <a:solidFill>
                  <a:schemeClr val="tx1"/>
                </a:solidFill>
              </a:rPr>
              <a:t>Dziękuję za uwagę</a:t>
            </a:r>
            <a:endParaRPr lang="pl-PL" sz="2800" dirty="0">
              <a:solidFill>
                <a:schemeClr val="tx1"/>
              </a:solidFill>
            </a:endParaRPr>
          </a:p>
          <a:p>
            <a:pPr marL="342900" lvl="1" indent="-342900" algn="l">
              <a:buFont typeface="+mj-lt"/>
              <a:buAutoNum type="arabicPeriod"/>
            </a:pPr>
            <a:endParaRPr lang="pl-PL" sz="1800" dirty="0" smtClean="0"/>
          </a:p>
          <a:p>
            <a:pPr marL="0" lvl="1" algn="l"/>
            <a:endParaRPr lang="pl-PL" sz="1800" dirty="0"/>
          </a:p>
          <a:p>
            <a:pPr marL="0" lvl="1" algn="l"/>
            <a:endParaRPr lang="pl-PL" sz="18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22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663" y="267423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Obraz 4" descr="logo_podkarpacki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77" y="334243"/>
            <a:ext cx="6334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353" y="264393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4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92500" lnSpcReduction="20000"/>
          </a:bodyPr>
          <a:lstStyle/>
          <a:p>
            <a:pPr algn="l"/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b="1" dirty="0">
                <a:solidFill>
                  <a:schemeClr val="tx1"/>
                </a:solidFill>
              </a:rPr>
              <a:t>ZAKRES UDZIELONEGO </a:t>
            </a:r>
            <a:r>
              <a:rPr lang="pl-PL" b="1" dirty="0" smtClean="0">
                <a:solidFill>
                  <a:schemeClr val="tx1"/>
                </a:solidFill>
              </a:rPr>
              <a:t>WSPARCIA:</a:t>
            </a:r>
          </a:p>
          <a:p>
            <a:pPr algn="l"/>
            <a:endParaRPr lang="pl-PL" b="1" dirty="0" smtClean="0">
              <a:solidFill>
                <a:schemeClr val="tx1"/>
              </a:solidFill>
            </a:endParaRPr>
          </a:p>
          <a:p>
            <a:pPr algn="just">
              <a:buClrTx/>
            </a:pPr>
            <a:r>
              <a:rPr lang="pl-PL" dirty="0">
                <a:solidFill>
                  <a:schemeClr val="tx1"/>
                </a:solidFill>
              </a:rPr>
              <a:t>Pomoc jest przyznawana na operacje w zakresie </a:t>
            </a:r>
            <a:r>
              <a:rPr lang="pl-PL" b="1" u="sng" dirty="0">
                <a:solidFill>
                  <a:schemeClr val="tx1"/>
                </a:solidFill>
              </a:rPr>
              <a:t>budowy, przebudowy lub wyposażenia obiektów </a:t>
            </a:r>
            <a:r>
              <a:rPr lang="pl-PL" b="1" u="sng" dirty="0" smtClean="0">
                <a:solidFill>
                  <a:schemeClr val="tx1"/>
                </a:solidFill>
              </a:rPr>
              <a:t>budowlanych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służących </a:t>
            </a:r>
            <a:r>
              <a:rPr lang="pl-PL" dirty="0">
                <a:solidFill>
                  <a:schemeClr val="tx1"/>
                </a:solidFill>
              </a:rPr>
              <a:t>do zaopatrzenia w wodę lub odprowadzania i oczyszczania ścieków oraz na zakup i montaż urządzeń oraz </a:t>
            </a:r>
            <a:r>
              <a:rPr lang="pl-PL" dirty="0" smtClean="0">
                <a:solidFill>
                  <a:schemeClr val="tx1"/>
                </a:solidFill>
              </a:rPr>
              <a:t>instalacji kanalizacyjnych </a:t>
            </a:r>
            <a:r>
              <a:rPr lang="pl-PL" dirty="0">
                <a:solidFill>
                  <a:schemeClr val="tx1"/>
                </a:solidFill>
              </a:rPr>
              <a:t>lub wodociągowych</a:t>
            </a:r>
            <a:endParaRPr lang="pl-PL" dirty="0" smtClean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b="1" dirty="0">
                <a:solidFill>
                  <a:schemeClr val="tx1"/>
                </a:solidFill>
              </a:rPr>
              <a:t>ZAKRES UDZIELONEGO </a:t>
            </a:r>
            <a:r>
              <a:rPr lang="pl-PL" b="1" dirty="0" smtClean="0">
                <a:solidFill>
                  <a:schemeClr val="tx1"/>
                </a:solidFill>
              </a:rPr>
              <a:t>WSPARCIA – KOSZTY KWALIFIKOWALNE:</a:t>
            </a:r>
          </a:p>
          <a:p>
            <a:pPr marL="342900" indent="-342900" algn="l">
              <a:buClrTx/>
              <a:buFont typeface="+mj-lt"/>
              <a:buAutoNum type="arabicParenR"/>
            </a:pPr>
            <a:r>
              <a:rPr lang="pl-PL" b="1" dirty="0" smtClean="0">
                <a:solidFill>
                  <a:schemeClr val="tx1"/>
                </a:solidFill>
              </a:rPr>
              <a:t>ogólne</a:t>
            </a:r>
            <a:r>
              <a:rPr lang="pl-PL" b="1" dirty="0">
                <a:solidFill>
                  <a:schemeClr val="tx1"/>
                </a:solidFill>
              </a:rPr>
              <a:t>, o których mowa w art. 45 ust. 2 lit. c rozporządzenia </a:t>
            </a:r>
            <a:r>
              <a:rPr lang="pl-PL" b="1" dirty="0" smtClean="0">
                <a:solidFill>
                  <a:schemeClr val="tx1"/>
                </a:solidFill>
              </a:rPr>
              <a:t>1305/2013</a:t>
            </a:r>
          </a:p>
          <a:p>
            <a:pPr marL="342900" indent="-342900" algn="l">
              <a:buClrTx/>
              <a:buFont typeface="+mj-lt"/>
              <a:buAutoNum type="arabicParenR"/>
            </a:pPr>
            <a:r>
              <a:rPr lang="pl-PL" b="1" dirty="0">
                <a:solidFill>
                  <a:schemeClr val="tx1"/>
                </a:solidFill>
              </a:rPr>
              <a:t>budowy, przebudowy lub wyposażenia obiektów budowlanych, służących do zaopatrzenia w wodę lub odprowadzania ścieków:</a:t>
            </a:r>
          </a:p>
          <a:p>
            <a:pPr algn="l">
              <a:buClrTx/>
            </a:pPr>
            <a:r>
              <a:rPr lang="pl-PL" b="1" dirty="0" smtClean="0">
                <a:solidFill>
                  <a:schemeClr val="tx1"/>
                </a:solidFill>
              </a:rPr>
              <a:t>a) oczyszczalni </a:t>
            </a:r>
            <a:r>
              <a:rPr lang="pl-PL" b="1" dirty="0">
                <a:solidFill>
                  <a:schemeClr val="tx1"/>
                </a:solidFill>
              </a:rPr>
              <a:t>ścieków,</a:t>
            </a: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b) ujęć wody i stacji uzdatniania wody,</a:t>
            </a: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c) systemów kanalizacji zbiorczej dla ścieków komunalnych,</a:t>
            </a: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d) przydomowych </a:t>
            </a:r>
            <a:r>
              <a:rPr lang="pl-PL" b="1" dirty="0" smtClean="0">
                <a:solidFill>
                  <a:schemeClr val="tx1"/>
                </a:solidFill>
              </a:rPr>
              <a:t>oczyszczalni </a:t>
            </a:r>
            <a:r>
              <a:rPr lang="pl-PL" b="1" dirty="0">
                <a:solidFill>
                  <a:schemeClr val="tx1"/>
                </a:solidFill>
              </a:rPr>
              <a:t>ścieków,</a:t>
            </a: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e) zbiorowych systemów zaopatrzenia w wodę,</a:t>
            </a: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f) instalacji do osadów ściekowych,</a:t>
            </a:r>
            <a:endParaRPr lang="pl-PL" b="1" dirty="0" smtClean="0">
              <a:solidFill>
                <a:schemeClr val="tx1"/>
              </a:solidFill>
            </a:endParaRPr>
          </a:p>
          <a:p>
            <a:pPr marL="342900" indent="-342900" algn="l">
              <a:buClrTx/>
              <a:buFont typeface="+mj-lt"/>
              <a:buAutoNum type="arabicParenR"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endParaRPr lang="pl-PL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3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b="1" dirty="0">
                <a:solidFill>
                  <a:schemeClr val="tx1"/>
                </a:solidFill>
              </a:rPr>
              <a:t>ZAKRES UDZIELONEGO </a:t>
            </a:r>
            <a:r>
              <a:rPr lang="pl-PL" b="1" dirty="0" smtClean="0">
                <a:solidFill>
                  <a:schemeClr val="tx1"/>
                </a:solidFill>
              </a:rPr>
              <a:t>WSPARCIA – KOSZTY KWALIFIKOWALNE (C.D) :</a:t>
            </a:r>
          </a:p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b="1" dirty="0">
                <a:solidFill>
                  <a:schemeClr val="tx1"/>
                </a:solidFill>
              </a:rPr>
              <a:t>3) zakupu nowych urządzeń i materiałów służących realizacji operacji;</a:t>
            </a:r>
          </a:p>
          <a:p>
            <a:pPr algn="l"/>
            <a:r>
              <a:rPr lang="pl-PL" b="1" dirty="0">
                <a:solidFill>
                  <a:schemeClr val="tx1"/>
                </a:solidFill>
              </a:rPr>
              <a:t>4) zakupu usług służących realizacji operacji;</a:t>
            </a:r>
          </a:p>
          <a:p>
            <a:pPr algn="l"/>
            <a:r>
              <a:rPr lang="pl-PL" b="1" dirty="0">
                <a:solidFill>
                  <a:schemeClr val="tx1"/>
                </a:solidFill>
              </a:rPr>
              <a:t>5) podatku od towarów i usług (VAT), jeżeli nie można go odzyskać na mocy prawodawstwa krajowego</a:t>
            </a:r>
            <a:r>
              <a:rPr lang="pl-PL" b="1" dirty="0" smtClean="0">
                <a:solidFill>
                  <a:schemeClr val="tx1"/>
                </a:solidFill>
              </a:rPr>
              <a:t>,</a:t>
            </a:r>
          </a:p>
          <a:p>
            <a:pPr algn="l"/>
            <a:endParaRPr lang="pl-PL" b="1" dirty="0">
              <a:solidFill>
                <a:schemeClr val="tx1"/>
              </a:solidFill>
            </a:endParaRPr>
          </a:p>
          <a:p>
            <a:pPr algn="l"/>
            <a:r>
              <a:rPr lang="pl-PL" b="1" u="sng" dirty="0">
                <a:solidFill>
                  <a:schemeClr val="tx1"/>
                </a:solidFill>
              </a:rPr>
              <a:t>które są uzasadnione zakresem operacji, niezbędne do osiągnięcia jej celu oraz racjonalne.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4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KTO MOŻE UBIEGAĆ SIĘ O POMOC?</a:t>
            </a:r>
          </a:p>
          <a:p>
            <a:pPr algn="l"/>
            <a:endParaRPr lang="pl-PL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1)	gmina;</a:t>
            </a: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2)	spółka, w której jedynymi udziałowcami są jednostki samorządu terytorialnego;</a:t>
            </a: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3)	związek międzygminny.</a:t>
            </a:r>
          </a:p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5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LIMIT POMOCY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2000" dirty="0">
                <a:solidFill>
                  <a:schemeClr val="tx1"/>
                </a:solidFill>
              </a:rPr>
              <a:t>Limit </a:t>
            </a:r>
            <a:r>
              <a:rPr lang="pl-PL" sz="2000" dirty="0" smtClean="0">
                <a:solidFill>
                  <a:schemeClr val="tx1"/>
                </a:solidFill>
              </a:rPr>
              <a:t>środków na </a:t>
            </a:r>
            <a:r>
              <a:rPr lang="pl-PL" sz="2000" dirty="0">
                <a:solidFill>
                  <a:schemeClr val="tx1"/>
                </a:solidFill>
              </a:rPr>
              <a:t>województwo </a:t>
            </a:r>
            <a:r>
              <a:rPr lang="pl-PL" sz="2000" dirty="0" smtClean="0">
                <a:solidFill>
                  <a:schemeClr val="tx1"/>
                </a:solidFill>
              </a:rPr>
              <a:t>wynosi: </a:t>
            </a:r>
            <a:r>
              <a:rPr lang="pl-PL" sz="2000" dirty="0">
                <a:solidFill>
                  <a:schemeClr val="tx1"/>
                </a:solidFill>
              </a:rPr>
              <a:t>31 765 441 euro </a:t>
            </a:r>
            <a:r>
              <a:rPr lang="pl-PL" sz="2000" dirty="0" smtClean="0">
                <a:solidFill>
                  <a:schemeClr val="tx1"/>
                </a:solidFill>
              </a:rPr>
              <a:t>(ok</a:t>
            </a:r>
            <a:r>
              <a:rPr lang="pl-PL" sz="2000" dirty="0">
                <a:solidFill>
                  <a:schemeClr val="tx1"/>
                </a:solidFill>
              </a:rPr>
              <a:t>. 135 050 </a:t>
            </a:r>
            <a:r>
              <a:rPr lang="pl-PL" sz="2000" dirty="0" smtClean="0">
                <a:solidFill>
                  <a:schemeClr val="tx1"/>
                </a:solidFill>
              </a:rPr>
              <a:t>772,41 zł) </a:t>
            </a:r>
            <a:endParaRPr lang="pl-PL" sz="2000" dirty="0">
              <a:solidFill>
                <a:schemeClr val="tx1"/>
              </a:solidFill>
            </a:endParaRPr>
          </a:p>
          <a:p>
            <a:pPr algn="l"/>
            <a:r>
              <a:rPr lang="pl-PL" sz="2000" dirty="0" smtClean="0">
                <a:solidFill>
                  <a:schemeClr val="tx1"/>
                </a:solidFill>
              </a:rPr>
              <a:t>Środki zakontraktowane w I </a:t>
            </a:r>
            <a:r>
              <a:rPr lang="pl-PL" sz="2000" dirty="0">
                <a:solidFill>
                  <a:schemeClr val="tx1"/>
                </a:solidFill>
              </a:rPr>
              <a:t>naborze: 92 883 273,28 </a:t>
            </a:r>
            <a:r>
              <a:rPr lang="pl-PL" sz="2000" dirty="0" smtClean="0">
                <a:solidFill>
                  <a:schemeClr val="tx1"/>
                </a:solidFill>
              </a:rPr>
              <a:t>zł</a:t>
            </a: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Środki wolne (dostępny limit) w </a:t>
            </a:r>
            <a:r>
              <a:rPr lang="pl-PL" sz="2000" b="1" dirty="0">
                <a:solidFill>
                  <a:schemeClr val="tx1"/>
                </a:solidFill>
              </a:rPr>
              <a:t>II naborze: 42 167 </a:t>
            </a:r>
            <a:r>
              <a:rPr lang="pl-PL" sz="2000" b="1" dirty="0" smtClean="0">
                <a:solidFill>
                  <a:schemeClr val="tx1"/>
                </a:solidFill>
              </a:rPr>
              <a:t>499,13 zł </a:t>
            </a: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Limit pomocy na beneficjenta wynosi 2 mln. zł.</a:t>
            </a: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Pomoc jest przyznawana w wysokości </a:t>
            </a:r>
            <a:r>
              <a:rPr lang="pl-PL" sz="2000" b="1" dirty="0" smtClean="0">
                <a:solidFill>
                  <a:srgbClr val="FF0000"/>
                </a:solidFill>
              </a:rPr>
              <a:t>do</a:t>
            </a:r>
            <a:r>
              <a:rPr lang="pl-PL" sz="2000" b="1" dirty="0" smtClean="0">
                <a:solidFill>
                  <a:schemeClr val="tx1"/>
                </a:solidFill>
              </a:rPr>
              <a:t> 63,63 </a:t>
            </a:r>
            <a:r>
              <a:rPr lang="pl-PL" sz="2000" b="1" dirty="0">
                <a:solidFill>
                  <a:schemeClr val="tx1"/>
                </a:solidFill>
              </a:rPr>
              <a:t>% kosztów kwalifikowalnych</a:t>
            </a: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Koszty ogólne nie mogą przekroczyć 10 % pozostałych kosztów kwalifikowalnych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6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925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WARUNKI PRZYZNANIA POMOCY [1]:</a:t>
            </a: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Pomoc </a:t>
            </a:r>
            <a:r>
              <a:rPr lang="pl-PL" sz="2000" b="1" dirty="0">
                <a:solidFill>
                  <a:schemeClr val="tx1"/>
                </a:solidFill>
              </a:rPr>
              <a:t>jest przyznawana na operację</a:t>
            </a:r>
            <a:r>
              <a:rPr lang="pl-PL" sz="2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ClrTx/>
              <a:buFont typeface="+mj-lt"/>
              <a:buAutoNum type="arabicParenR"/>
            </a:pPr>
            <a:r>
              <a:rPr lang="pl-PL" sz="2000" b="1" dirty="0">
                <a:solidFill>
                  <a:schemeClr val="tx1"/>
                </a:solidFill>
              </a:rPr>
              <a:t>polegającą na budowie, przebudowie lub wyposażeniu obiektów budowlanych służących do zaopatrzenia w wodę lub odprowadzania i oczyszczania ścieków oraz na zakupie i montażu urządzeń oraz instalacji kanalizacyjnych lub </a:t>
            </a:r>
            <a:r>
              <a:rPr lang="pl-PL" sz="2000" b="1" dirty="0" smtClean="0">
                <a:solidFill>
                  <a:schemeClr val="tx1"/>
                </a:solidFill>
              </a:rPr>
              <a:t>wodociągowych</a:t>
            </a:r>
          </a:p>
          <a:p>
            <a:pPr marL="457200" indent="-457200" algn="l">
              <a:buClrTx/>
              <a:buFont typeface="+mj-lt"/>
              <a:buAutoNum type="arabicParenR"/>
            </a:pPr>
            <a:r>
              <a:rPr lang="pl-PL" sz="2000" b="1" dirty="0">
                <a:solidFill>
                  <a:schemeClr val="tx1"/>
                </a:solidFill>
              </a:rPr>
              <a:t>j</a:t>
            </a:r>
            <a:r>
              <a:rPr lang="pl-PL" sz="2000" b="1" dirty="0" smtClean="0">
                <a:solidFill>
                  <a:schemeClr val="tx1"/>
                </a:solidFill>
              </a:rPr>
              <a:t>eżeli koszty </a:t>
            </a:r>
            <a:r>
              <a:rPr lang="pl-PL" sz="2000" b="1" dirty="0">
                <a:solidFill>
                  <a:schemeClr val="tx1"/>
                </a:solidFill>
              </a:rPr>
              <a:t>kwalifikowalne operacji nie będą współfinansowane z funduszy strukturalnych, Funduszu Spójności lub jakiegokolwiek innego unijnego instrumentu </a:t>
            </a:r>
            <a:r>
              <a:rPr lang="pl-PL" sz="2000" b="1" dirty="0" smtClean="0">
                <a:solidFill>
                  <a:schemeClr val="tx1"/>
                </a:solidFill>
              </a:rPr>
              <a:t>finansowego</a:t>
            </a:r>
          </a:p>
          <a:p>
            <a:pPr marL="457200" indent="-457200" algn="l">
              <a:buClrTx/>
              <a:buFont typeface="+mj-lt"/>
              <a:buAutoNum type="arabicParenR"/>
            </a:pPr>
            <a:r>
              <a:rPr lang="pl-PL" sz="2000" b="1" dirty="0">
                <a:solidFill>
                  <a:schemeClr val="tx1"/>
                </a:solidFill>
              </a:rPr>
              <a:t>będzie realizowana nie więcej niż w dwóch etapach, a wykonanie zakresu rzeczowego zgodnie z zestawieniem </a:t>
            </a:r>
            <a:r>
              <a:rPr lang="pl-PL" sz="2000" b="1" dirty="0" smtClean="0">
                <a:solidFill>
                  <a:schemeClr val="tx1"/>
                </a:solidFill>
              </a:rPr>
              <a:t>rzeczowo-finansowym </a:t>
            </a:r>
            <a:r>
              <a:rPr lang="pl-PL" sz="2000" b="1" dirty="0">
                <a:solidFill>
                  <a:schemeClr val="tx1"/>
                </a:solidFill>
              </a:rPr>
              <a:t>operacji, w tym poniesienie przez beneficjenta kosztów kwalifikowalnych operacji oraz </a:t>
            </a:r>
            <a:r>
              <a:rPr lang="pl-PL" sz="2000" b="1" dirty="0" smtClean="0">
                <a:solidFill>
                  <a:schemeClr val="tx1"/>
                </a:solidFill>
              </a:rPr>
              <a:t>złożenie wniosku </a:t>
            </a:r>
            <a:r>
              <a:rPr lang="pl-PL" sz="2000" b="1" dirty="0">
                <a:solidFill>
                  <a:schemeClr val="tx1"/>
                </a:solidFill>
              </a:rPr>
              <a:t>o płatność końcową, nastąpi nie później niż w terminie </a:t>
            </a:r>
            <a:r>
              <a:rPr lang="pl-PL" sz="2000" b="1" dirty="0" smtClean="0">
                <a:solidFill>
                  <a:srgbClr val="FF0000"/>
                </a:solidFill>
              </a:rPr>
              <a:t>24</a:t>
            </a:r>
            <a:r>
              <a:rPr lang="pl-PL" sz="2000" b="1" dirty="0" smtClean="0">
                <a:solidFill>
                  <a:schemeClr val="tx1"/>
                </a:solidFill>
              </a:rPr>
              <a:t> </a:t>
            </a:r>
            <a:r>
              <a:rPr lang="pl-PL" sz="2000" b="1" dirty="0">
                <a:solidFill>
                  <a:schemeClr val="tx1"/>
                </a:solidFill>
              </a:rPr>
              <a:t>miesięcy, a w przypadku operacji </a:t>
            </a:r>
            <a:r>
              <a:rPr lang="pl-PL" sz="2000" b="1" dirty="0" smtClean="0">
                <a:solidFill>
                  <a:schemeClr val="tx1"/>
                </a:solidFill>
              </a:rPr>
              <a:t>realizowanej w </a:t>
            </a:r>
            <a:r>
              <a:rPr lang="pl-PL" sz="2000" b="1" dirty="0">
                <a:solidFill>
                  <a:schemeClr val="tx1"/>
                </a:solidFill>
              </a:rPr>
              <a:t>dwóch etapach nie później niż w terminie </a:t>
            </a:r>
            <a:r>
              <a:rPr lang="pl-PL" sz="2000" b="1" dirty="0" smtClean="0">
                <a:solidFill>
                  <a:srgbClr val="FF0000"/>
                </a:solidFill>
              </a:rPr>
              <a:t>36</a:t>
            </a:r>
            <a:r>
              <a:rPr lang="pl-PL" sz="2000" b="1" dirty="0" smtClean="0">
                <a:solidFill>
                  <a:schemeClr val="tx1"/>
                </a:solidFill>
              </a:rPr>
              <a:t> </a:t>
            </a:r>
            <a:r>
              <a:rPr lang="pl-PL" sz="2000" b="1" dirty="0">
                <a:solidFill>
                  <a:schemeClr val="tx1"/>
                </a:solidFill>
              </a:rPr>
              <a:t>miesięcy od dnia zawarcia umowy, lecz nie później niż do </a:t>
            </a:r>
            <a:r>
              <a:rPr lang="pl-PL" sz="2000" b="1" dirty="0" smtClean="0">
                <a:solidFill>
                  <a:schemeClr val="tx1"/>
                </a:solidFill>
              </a:rPr>
              <a:t>dnia 30 </a:t>
            </a:r>
            <a:r>
              <a:rPr lang="pl-PL" sz="2000" b="1" dirty="0">
                <a:solidFill>
                  <a:schemeClr val="tx1"/>
                </a:solidFill>
              </a:rPr>
              <a:t>czerwca 2023 r.;</a:t>
            </a: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7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 fontScale="85000" lnSpcReduction="10000"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WARUNKI PRZYZNANIA POMOCY[2]:</a:t>
            </a: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 startAt="4"/>
            </a:pPr>
            <a:r>
              <a:rPr lang="pl-PL" sz="2000" b="1" dirty="0">
                <a:solidFill>
                  <a:schemeClr val="tx1"/>
                </a:solidFill>
              </a:rPr>
              <a:t>będzie realizowana na obszarze należącym do:</a:t>
            </a: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	a</a:t>
            </a:r>
            <a:r>
              <a:rPr lang="pl-PL" sz="2000" b="1" dirty="0">
                <a:solidFill>
                  <a:schemeClr val="tx1"/>
                </a:solidFill>
              </a:rPr>
              <a:t>) gminy wiejskiej lub</a:t>
            </a: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	b</a:t>
            </a:r>
            <a:r>
              <a:rPr lang="pl-PL" sz="2000" b="1" dirty="0">
                <a:solidFill>
                  <a:schemeClr val="tx1"/>
                </a:solidFill>
              </a:rPr>
              <a:t>) gminy miejsko-wiejskiej, z wyłączeniem miast liczących powyżej 5000 </a:t>
            </a:r>
            <a:r>
              <a:rPr lang="pl-PL" sz="2000" b="1" dirty="0" smtClean="0">
                <a:solidFill>
                  <a:schemeClr val="tx1"/>
                </a:solidFill>
              </a:rPr>
              <a:t>mieszkańców, lub</a:t>
            </a:r>
            <a:endParaRPr lang="pl-PL" sz="2000" b="1" dirty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sz="2000" b="1" dirty="0" smtClean="0">
                <a:solidFill>
                  <a:schemeClr val="tx1"/>
                </a:solidFill>
              </a:rPr>
              <a:t>	c</a:t>
            </a:r>
            <a:r>
              <a:rPr lang="pl-PL" sz="2000" b="1" dirty="0">
                <a:solidFill>
                  <a:schemeClr val="tx1"/>
                </a:solidFill>
              </a:rPr>
              <a:t>) gminy miejskiej, z wyłączeniem miejscowości liczących powyżej 5000 </a:t>
            </a:r>
            <a:r>
              <a:rPr lang="pl-PL" sz="2000" b="1" dirty="0" smtClean="0">
                <a:solidFill>
                  <a:schemeClr val="tx1"/>
                </a:solidFill>
              </a:rPr>
              <a:t>mieszkańców;</a:t>
            </a:r>
          </a:p>
          <a:p>
            <a:pPr algn="l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 startAt="5"/>
            </a:pPr>
            <a:r>
              <a:rPr lang="pl-PL" sz="2000" b="1" u="sng" dirty="0">
                <a:solidFill>
                  <a:schemeClr val="tx1"/>
                </a:solidFill>
              </a:rPr>
              <a:t>będzie realizowana na nieruchomości będącej własnością podmiotu ubiegającego się o przyznanie pomocy lub </a:t>
            </a:r>
            <a:r>
              <a:rPr lang="pl-PL" sz="2000" b="1" u="sng" dirty="0" smtClean="0">
                <a:solidFill>
                  <a:schemeClr val="tx1"/>
                </a:solidFill>
              </a:rPr>
              <a:t>na nieruchomości</a:t>
            </a:r>
            <a:r>
              <a:rPr lang="pl-PL" sz="2000" b="1" u="sng" dirty="0">
                <a:solidFill>
                  <a:schemeClr val="tx1"/>
                </a:solidFill>
              </a:rPr>
              <a:t>, do której posiada on prawo do dysponowania nią przez okres realizacji operacji oraz co </a:t>
            </a:r>
            <a:r>
              <a:rPr lang="pl-PL" sz="2000" b="1" u="sng" dirty="0" smtClean="0">
                <a:solidFill>
                  <a:schemeClr val="tx1"/>
                </a:solidFill>
              </a:rPr>
              <a:t>najmniej przez </a:t>
            </a:r>
            <a:r>
              <a:rPr lang="pl-PL" sz="2000" b="1" u="sng" dirty="0">
                <a:solidFill>
                  <a:schemeClr val="tx1"/>
                </a:solidFill>
              </a:rPr>
              <a:t>okres, o którym mowa w art. 71 ust. 1 rozporządzenia Parlamentu Europejskiego i Rady (UE) nr </a:t>
            </a:r>
            <a:r>
              <a:rPr lang="pl-PL" sz="2000" b="1" u="sng" dirty="0" smtClean="0">
                <a:solidFill>
                  <a:schemeClr val="tx1"/>
                </a:solidFill>
              </a:rPr>
              <a:t>1303/2013 </a:t>
            </a:r>
            <a:r>
              <a:rPr lang="pl-PL" sz="2000" b="1" dirty="0" smtClean="0">
                <a:solidFill>
                  <a:schemeClr val="tx1"/>
                </a:solidFill>
              </a:rPr>
              <a:t>z </a:t>
            </a:r>
            <a:r>
              <a:rPr lang="pl-PL" sz="2000" b="1" dirty="0">
                <a:solidFill>
                  <a:schemeClr val="tx1"/>
                </a:solidFill>
              </a:rPr>
              <a:t>dnia 17 grudnia 2013 r. ustanawiającego wspólne przepisy dotyczące Europejskiego Funduszu Rozwoju </a:t>
            </a:r>
            <a:r>
              <a:rPr lang="pl-PL" sz="2000" b="1" dirty="0" smtClean="0">
                <a:solidFill>
                  <a:schemeClr val="tx1"/>
                </a:solidFill>
              </a:rPr>
              <a:t>Regionalnego, Europejskiego </a:t>
            </a:r>
            <a:r>
              <a:rPr lang="pl-PL" sz="2000" b="1" dirty="0">
                <a:solidFill>
                  <a:schemeClr val="tx1"/>
                </a:solidFill>
              </a:rPr>
              <a:t>Funduszu Społecznego, Funduszu Spójności, Europejskiego Funduszu Rolnego na rzecz </a:t>
            </a:r>
            <a:r>
              <a:rPr lang="pl-PL" sz="2000" b="1" dirty="0" smtClean="0">
                <a:solidFill>
                  <a:schemeClr val="tx1"/>
                </a:solidFill>
              </a:rPr>
              <a:t>Rozwoju Obszarów </a:t>
            </a:r>
            <a:r>
              <a:rPr lang="pl-PL" sz="2000" b="1" dirty="0">
                <a:solidFill>
                  <a:schemeClr val="tx1"/>
                </a:solidFill>
              </a:rPr>
              <a:t>Wiejskich oraz Europejskiego Funduszu Morskiego i Rybackiego oraz ustanawiającego </a:t>
            </a:r>
            <a:r>
              <a:rPr lang="pl-PL" sz="2000" b="1" dirty="0" smtClean="0">
                <a:solidFill>
                  <a:schemeClr val="tx1"/>
                </a:solidFill>
              </a:rPr>
              <a:t>przepisy ogólne </a:t>
            </a:r>
            <a:r>
              <a:rPr lang="pl-PL" sz="2000" b="1" dirty="0">
                <a:solidFill>
                  <a:schemeClr val="tx1"/>
                </a:solidFill>
              </a:rPr>
              <a:t>dotyczące Europejskiego Funduszu Rozwoju Regionalnego, Europejskiego Funduszu Społecznego, </a:t>
            </a:r>
            <a:r>
              <a:rPr lang="pl-PL" sz="2000" b="1" dirty="0" smtClean="0">
                <a:solidFill>
                  <a:schemeClr val="tx1"/>
                </a:solidFill>
              </a:rPr>
              <a:t>Funduszu Spójności </a:t>
            </a:r>
            <a:r>
              <a:rPr lang="pl-PL" sz="2000" b="1" dirty="0">
                <a:solidFill>
                  <a:schemeClr val="tx1"/>
                </a:solidFill>
              </a:rPr>
              <a:t>i Europejskiego Funduszu Morskiego i Rybackiego oraz uchylającego rozporządzenie Rady (</a:t>
            </a:r>
            <a:r>
              <a:rPr lang="pl-PL" sz="2000" b="1" dirty="0" smtClean="0">
                <a:solidFill>
                  <a:schemeClr val="tx1"/>
                </a:solidFill>
              </a:rPr>
              <a:t>WE) nr </a:t>
            </a:r>
            <a:r>
              <a:rPr lang="pl-PL" sz="2000" b="1" dirty="0">
                <a:solidFill>
                  <a:schemeClr val="tx1"/>
                </a:solidFill>
              </a:rPr>
              <a:t>1083/2006 (Dz. Urz. UE L 347 z 20.12.2013, str. 320, 259 i 470, z </a:t>
            </a:r>
            <a:r>
              <a:rPr lang="pl-PL" sz="2000" b="1" dirty="0" err="1">
                <a:solidFill>
                  <a:schemeClr val="tx1"/>
                </a:solidFill>
              </a:rPr>
              <a:t>późn</a:t>
            </a:r>
            <a:r>
              <a:rPr lang="pl-PL" sz="2000" b="1" dirty="0">
                <a:solidFill>
                  <a:schemeClr val="tx1"/>
                </a:solidFill>
              </a:rPr>
              <a:t>. zm.2)), zwanego dalej „</a:t>
            </a:r>
            <a:r>
              <a:rPr lang="pl-PL" sz="2000" b="1" dirty="0" smtClean="0">
                <a:solidFill>
                  <a:schemeClr val="tx1"/>
                </a:solidFill>
              </a:rPr>
              <a:t>rozporządzeniem nr </a:t>
            </a:r>
            <a:r>
              <a:rPr lang="pl-PL" sz="2000" b="1" dirty="0">
                <a:solidFill>
                  <a:schemeClr val="tx1"/>
                </a:solidFill>
              </a:rPr>
              <a:t>1303/2013”;</a:t>
            </a:r>
            <a:endParaRPr lang="pl-PL" sz="2000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endParaRPr lang="pl-PL" sz="2000" b="1" dirty="0">
              <a:solidFill>
                <a:schemeClr val="tx1"/>
              </a:solidFill>
            </a:endParaRPr>
          </a:p>
          <a:p>
            <a:pPr marL="457200" indent="-457200" algn="l">
              <a:buClrTx/>
              <a:buFont typeface="+mj-lt"/>
              <a:buAutoNum type="arabicParenR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8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5780" y="1200874"/>
            <a:ext cx="10142220" cy="5657126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WARUNKI PRZYZNANIA POMOCY[3]:</a:t>
            </a: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6) będzie wynikać z ustaleń miejscowych planów zagospodarowania przestrzennego, jeżeli zostały sporządzone, </a:t>
            </a:r>
            <a:r>
              <a:rPr lang="pl-PL" b="1" dirty="0" smtClean="0">
                <a:solidFill>
                  <a:schemeClr val="tx1"/>
                </a:solidFill>
              </a:rPr>
              <a:t>albo z </a:t>
            </a:r>
            <a:r>
              <a:rPr lang="pl-PL" b="1" dirty="0">
                <a:solidFill>
                  <a:schemeClr val="tx1"/>
                </a:solidFill>
              </a:rPr>
              <a:t>decyzji ostatecznej o warunkach zabudowy i zagospodarowania terenu, jeżeli uzyskanie takiej decyzji jest wymagane</a:t>
            </a:r>
            <a:r>
              <a:rPr lang="pl-PL" b="1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ClrTx/>
            </a:pPr>
            <a:endParaRPr lang="pl-PL" b="1" dirty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b="1" dirty="0">
                <a:solidFill>
                  <a:schemeClr val="tx1"/>
                </a:solidFill>
              </a:rPr>
              <a:t>7) będzie spójna z dokumentem strategicznym dotyczącym obszaru, na którym jest planowana realizacja operacji, </a:t>
            </a:r>
            <a:r>
              <a:rPr lang="pl-PL" b="1" dirty="0" smtClean="0">
                <a:solidFill>
                  <a:schemeClr val="tx1"/>
                </a:solidFill>
              </a:rPr>
              <a:t>określającym strategię </a:t>
            </a:r>
            <a:r>
              <a:rPr lang="pl-PL" b="1" dirty="0">
                <a:solidFill>
                  <a:schemeClr val="tx1"/>
                </a:solidFill>
              </a:rPr>
              <a:t>rozwoju oraz obszary lub cele lokalnej polityki </a:t>
            </a:r>
            <a:r>
              <a:rPr lang="pl-PL" b="1" dirty="0" smtClean="0">
                <a:solidFill>
                  <a:schemeClr val="tx1"/>
                </a:solidFill>
              </a:rPr>
              <a:t>rozwoju;</a:t>
            </a:r>
          </a:p>
          <a:p>
            <a:pPr algn="l">
              <a:buClrTx/>
            </a:pPr>
            <a:endParaRPr lang="pl-PL" b="1" dirty="0" smtClean="0">
              <a:solidFill>
                <a:schemeClr val="tx1"/>
              </a:solidFill>
            </a:endParaRPr>
          </a:p>
          <a:p>
            <a:pPr algn="l">
              <a:buClrTx/>
            </a:pPr>
            <a:r>
              <a:rPr lang="pl-PL" b="1" dirty="0" smtClean="0">
                <a:solidFill>
                  <a:schemeClr val="tx1"/>
                </a:solidFill>
              </a:rPr>
              <a:t>8) </a:t>
            </a:r>
            <a:r>
              <a:rPr lang="pl-PL" b="1" dirty="0">
                <a:solidFill>
                  <a:srgbClr val="FF0000"/>
                </a:solidFill>
              </a:rPr>
              <a:t>suma kosztów całkowitych operacji nie przekroczy dwukrotności wysokości pomocy na tę operację ze środków Europejskiego Funduszu Rolnego na rzecz Rozwoju Obszarów Wiejskich;</a:t>
            </a:r>
            <a:endParaRPr lang="pl-PL" sz="2000" b="1" dirty="0">
              <a:solidFill>
                <a:srgbClr val="FF0000"/>
              </a:solidFill>
            </a:endParaRPr>
          </a:p>
          <a:p>
            <a:pPr algn="l">
              <a:buClrTx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CE9-96CA-4525-A302-1D01C2103297}" type="slidenum">
              <a:rPr lang="pl-PL" smtClean="0"/>
              <a:t>9</a:t>
            </a:fld>
            <a:endParaRPr lang="pl-PL" dirty="0"/>
          </a:p>
        </p:txBody>
      </p:sp>
      <p:pic>
        <p:nvPicPr>
          <p:cNvPr id="1026" name="Picture 2" descr="http://osir-trzemeszno.pl/wp-content/uploads/2014/08/UE-logo-na-plakat-duze1-e1410773053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20" y="274188"/>
            <a:ext cx="1400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4" descr="PROW-2014-2020-logo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2" y="235142"/>
            <a:ext cx="12382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377" y="-27250"/>
            <a:ext cx="2591025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3468</TotalTime>
  <Words>1775</Words>
  <Application>Microsoft Office PowerPoint</Application>
  <PresentationFormat>Panoramiczny</PresentationFormat>
  <Paragraphs>417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Bogusław Paśko</dc:creator>
  <cp:lastModifiedBy>Małgorzata Iwasieczko</cp:lastModifiedBy>
  <cp:revision>318</cp:revision>
  <cp:lastPrinted>2016-11-14T10:27:55Z</cp:lastPrinted>
  <dcterms:created xsi:type="dcterms:W3CDTF">2015-09-24T07:05:47Z</dcterms:created>
  <dcterms:modified xsi:type="dcterms:W3CDTF">2019-08-08T11:34:35Z</dcterms:modified>
</cp:coreProperties>
</file>